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6" r:id="rId6"/>
    <p:sldId id="1932" r:id="rId7"/>
    <p:sldId id="1933" r:id="rId8"/>
    <p:sldId id="1941" r:id="rId9"/>
    <p:sldId id="1936" r:id="rId10"/>
    <p:sldId id="1937" r:id="rId11"/>
    <p:sldId id="1938" r:id="rId12"/>
    <p:sldId id="1939" r:id="rId13"/>
    <p:sldId id="1940" r:id="rId14"/>
    <p:sldId id="1943" r:id="rId15"/>
    <p:sldId id="1942" r:id="rId16"/>
    <p:sldId id="1945" r:id="rId17"/>
    <p:sldId id="1906" r:id="rId18"/>
    <p:sldId id="1907" r:id="rId19"/>
    <p:sldId id="1913" r:id="rId20"/>
    <p:sldId id="1908" r:id="rId21"/>
    <p:sldId id="1914" r:id="rId22"/>
    <p:sldId id="1909" r:id="rId23"/>
    <p:sldId id="1916" r:id="rId24"/>
    <p:sldId id="1910" r:id="rId25"/>
    <p:sldId id="1915" r:id="rId26"/>
    <p:sldId id="1944" r:id="rId27"/>
    <p:sldId id="1935" r:id="rId28"/>
    <p:sldId id="260" r:id="rId29"/>
    <p:sldId id="261" r:id="rId30"/>
    <p:sldId id="262" r:id="rId31"/>
    <p:sldId id="263" r:id="rId32"/>
    <p:sldId id="264" r:id="rId33"/>
    <p:sldId id="265" r:id="rId34"/>
    <p:sldId id="267" r:id="rId35"/>
    <p:sldId id="269" r:id="rId36"/>
    <p:sldId id="270" r:id="rId37"/>
    <p:sldId id="271" r:id="rId38"/>
    <p:sldId id="273" r:id="rId39"/>
    <p:sldId id="272" r:id="rId40"/>
    <p:sldId id="274" r:id="rId41"/>
    <p:sldId id="275" r:id="rId42"/>
    <p:sldId id="1922" r:id="rId43"/>
    <p:sldId id="1923" r:id="rId44"/>
    <p:sldId id="1926" r:id="rId45"/>
    <p:sldId id="1897" r:id="rId46"/>
    <p:sldId id="1924" r:id="rId47"/>
    <p:sldId id="1925" r:id="rId48"/>
    <p:sldId id="1927" r:id="rId49"/>
    <p:sldId id="1930" r:id="rId50"/>
    <p:sldId id="1947" r:id="rId51"/>
    <p:sldId id="1948" r:id="rId52"/>
    <p:sldId id="1928" r:id="rId53"/>
    <p:sldId id="1929" r:id="rId54"/>
    <p:sldId id="1946" r:id="rId55"/>
    <p:sldId id="1917" r:id="rId56"/>
    <p:sldId id="1859" r:id="rId57"/>
    <p:sldId id="193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30104-8118-E348-B50A-F51308AD5CF0}" v="682" dt="2025-09-10T08:44:41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6"/>
    <p:restoredTop sz="90444"/>
  </p:normalViewPr>
  <p:slideViewPr>
    <p:cSldViewPr snapToGrid="0">
      <p:cViewPr>
        <p:scale>
          <a:sx n="76" d="100"/>
          <a:sy n="76" d="100"/>
        </p:scale>
        <p:origin x="1680" y="2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4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4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806F3-7845-41CC-8413-F78545A73EA8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F3ACC83-756F-458C-B702-D4FF24846A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Theoretical introduction: 10:45-12:00 </a:t>
          </a:r>
        </a:p>
      </dgm:t>
    </dgm:pt>
    <dgm:pt modelId="{CB0C5864-8232-41E4-AFA1-F23B84930BB3}" type="parTrans" cxnId="{F1C5DA5C-BC92-4791-B7EF-DFB23D6E0074}">
      <dgm:prSet/>
      <dgm:spPr/>
      <dgm:t>
        <a:bodyPr/>
        <a:lstStyle/>
        <a:p>
          <a:endParaRPr lang="en-US"/>
        </a:p>
      </dgm:t>
    </dgm:pt>
    <dgm:pt modelId="{6CD9D8C5-0E7F-4797-B00A-58EB87843A6C}" type="sibTrans" cxnId="{F1C5DA5C-BC92-4791-B7EF-DFB23D6E0074}">
      <dgm:prSet/>
      <dgm:spPr/>
      <dgm:t>
        <a:bodyPr/>
        <a:lstStyle/>
        <a:p>
          <a:endParaRPr lang="en-US"/>
        </a:p>
      </dgm:t>
    </dgm:pt>
    <dgm:pt modelId="{FE03AE78-EA72-43AC-BD4D-8F10D24AF3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lunch break: 12:00-13:00</a:t>
          </a:r>
        </a:p>
      </dgm:t>
    </dgm:pt>
    <dgm:pt modelId="{36DB9191-C884-4344-8D03-295DA44BF7B9}" type="parTrans" cxnId="{DC26D1DD-278E-40A5-88A5-2BA843D88E93}">
      <dgm:prSet/>
      <dgm:spPr/>
      <dgm:t>
        <a:bodyPr/>
        <a:lstStyle/>
        <a:p>
          <a:endParaRPr lang="en-US"/>
        </a:p>
      </dgm:t>
    </dgm:pt>
    <dgm:pt modelId="{A6073708-A73C-4412-8BBE-3841F909A8F4}" type="sibTrans" cxnId="{DC26D1DD-278E-40A5-88A5-2BA843D88E93}">
      <dgm:prSet/>
      <dgm:spPr/>
      <dgm:t>
        <a:bodyPr/>
        <a:lstStyle/>
        <a:p>
          <a:endParaRPr lang="en-US"/>
        </a:p>
      </dgm:t>
    </dgm:pt>
    <dgm:pt modelId="{29391E68-368A-4A9F-90AD-E9E02EE01B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Hands on workshop: 13:00-17:00</a:t>
          </a:r>
        </a:p>
      </dgm:t>
    </dgm:pt>
    <dgm:pt modelId="{3C8AC452-F405-4BF8-807D-B3A419C16D4C}" type="parTrans" cxnId="{2F3D6F7E-0B80-4BEF-BCE6-28141EA71830}">
      <dgm:prSet/>
      <dgm:spPr/>
      <dgm:t>
        <a:bodyPr/>
        <a:lstStyle/>
        <a:p>
          <a:endParaRPr lang="en-US"/>
        </a:p>
      </dgm:t>
    </dgm:pt>
    <dgm:pt modelId="{D72B00B9-2B36-4691-BBE3-3428139D7589}" type="sibTrans" cxnId="{2F3D6F7E-0B80-4BEF-BCE6-28141EA71830}">
      <dgm:prSet/>
      <dgm:spPr/>
      <dgm:t>
        <a:bodyPr/>
        <a:lstStyle/>
        <a:p>
          <a:endParaRPr lang="en-US"/>
        </a:p>
      </dgm:t>
    </dgm:pt>
    <dgm:pt modelId="{52591D4D-9A66-4505-AC72-5806CEE0FF13}" type="pres">
      <dgm:prSet presAssocID="{38A806F3-7845-41CC-8413-F78545A73EA8}" presName="root" presStyleCnt="0">
        <dgm:presLayoutVars>
          <dgm:dir/>
          <dgm:resizeHandles val="exact"/>
        </dgm:presLayoutVars>
      </dgm:prSet>
      <dgm:spPr/>
    </dgm:pt>
    <dgm:pt modelId="{5B67F454-36A3-4597-B18F-17EFB0CB2569}" type="pres">
      <dgm:prSet presAssocID="{0F3ACC83-756F-458C-B702-D4FF24846A65}" presName="compNode" presStyleCnt="0"/>
      <dgm:spPr/>
    </dgm:pt>
    <dgm:pt modelId="{4321A62C-DC23-4D04-BD67-BE90BEE92BED}" type="pres">
      <dgm:prSet presAssocID="{0F3ACC83-756F-458C-B702-D4FF24846A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2E003C13-DB55-4847-98E8-746D42E34D19}" type="pres">
      <dgm:prSet presAssocID="{0F3ACC83-756F-458C-B702-D4FF24846A65}" presName="spaceRect" presStyleCnt="0"/>
      <dgm:spPr/>
    </dgm:pt>
    <dgm:pt modelId="{A451B84B-0181-493E-898A-AD20A0B57413}" type="pres">
      <dgm:prSet presAssocID="{0F3ACC83-756F-458C-B702-D4FF24846A65}" presName="textRect" presStyleLbl="revTx" presStyleIdx="0" presStyleCnt="3">
        <dgm:presLayoutVars>
          <dgm:chMax val="1"/>
          <dgm:chPref val="1"/>
        </dgm:presLayoutVars>
      </dgm:prSet>
      <dgm:spPr/>
    </dgm:pt>
    <dgm:pt modelId="{1DC8D244-AA8E-481F-AB8A-70D52A244B91}" type="pres">
      <dgm:prSet presAssocID="{6CD9D8C5-0E7F-4797-B00A-58EB87843A6C}" presName="sibTrans" presStyleCnt="0"/>
      <dgm:spPr/>
    </dgm:pt>
    <dgm:pt modelId="{D3BD89BC-B4E9-468F-9591-CB3853321102}" type="pres">
      <dgm:prSet presAssocID="{FE03AE78-EA72-43AC-BD4D-8F10D24AF31E}" presName="compNode" presStyleCnt="0"/>
      <dgm:spPr/>
    </dgm:pt>
    <dgm:pt modelId="{617B903A-CB81-48FC-9311-BBBD902F4C7F}" type="pres">
      <dgm:prSet presAssocID="{FE03AE78-EA72-43AC-BD4D-8F10D24AF3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482D34C7-1E8F-4C0E-997E-9514AA363838}" type="pres">
      <dgm:prSet presAssocID="{FE03AE78-EA72-43AC-BD4D-8F10D24AF31E}" presName="spaceRect" presStyleCnt="0"/>
      <dgm:spPr/>
    </dgm:pt>
    <dgm:pt modelId="{AE4739AA-EDF2-4AD7-9FAA-8AD73D485DB2}" type="pres">
      <dgm:prSet presAssocID="{FE03AE78-EA72-43AC-BD4D-8F10D24AF31E}" presName="textRect" presStyleLbl="revTx" presStyleIdx="1" presStyleCnt="3" custScaleX="75225">
        <dgm:presLayoutVars>
          <dgm:chMax val="1"/>
          <dgm:chPref val="1"/>
        </dgm:presLayoutVars>
      </dgm:prSet>
      <dgm:spPr/>
    </dgm:pt>
    <dgm:pt modelId="{81DA9FE4-5319-4EE2-ADAE-498126E6EB12}" type="pres">
      <dgm:prSet presAssocID="{A6073708-A73C-4412-8BBE-3841F909A8F4}" presName="sibTrans" presStyleCnt="0"/>
      <dgm:spPr/>
    </dgm:pt>
    <dgm:pt modelId="{B3CD4746-338B-404B-9060-7A53B8784989}" type="pres">
      <dgm:prSet presAssocID="{29391E68-368A-4A9F-90AD-E9E02EE01BFC}" presName="compNode" presStyleCnt="0"/>
      <dgm:spPr/>
    </dgm:pt>
    <dgm:pt modelId="{FD30F649-BD31-4D29-8572-382CD8B51349}" type="pres">
      <dgm:prSet presAssocID="{29391E68-368A-4A9F-90AD-E9E02EE01BF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AE6CC55-2B50-4095-B105-F19B0A97BFFD}" type="pres">
      <dgm:prSet presAssocID="{29391E68-368A-4A9F-90AD-E9E02EE01BFC}" presName="spaceRect" presStyleCnt="0"/>
      <dgm:spPr/>
    </dgm:pt>
    <dgm:pt modelId="{94AC2654-1DF6-4207-BFB8-C220ADF2F03F}" type="pres">
      <dgm:prSet presAssocID="{29391E68-368A-4A9F-90AD-E9E02EE01BF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A31A0C-1B94-4406-8682-29C8C365A826}" type="presOf" srcId="{0F3ACC83-756F-458C-B702-D4FF24846A65}" destId="{A451B84B-0181-493E-898A-AD20A0B57413}" srcOrd="0" destOrd="0" presId="urn:microsoft.com/office/officeart/2018/2/layout/IconLabelList"/>
    <dgm:cxn modelId="{4C6F282B-EF31-4048-89D5-D0517E0F098C}" type="presOf" srcId="{FE03AE78-EA72-43AC-BD4D-8F10D24AF31E}" destId="{AE4739AA-EDF2-4AD7-9FAA-8AD73D485DB2}" srcOrd="0" destOrd="0" presId="urn:microsoft.com/office/officeart/2018/2/layout/IconLabelList"/>
    <dgm:cxn modelId="{F1C5DA5C-BC92-4791-B7EF-DFB23D6E0074}" srcId="{38A806F3-7845-41CC-8413-F78545A73EA8}" destId="{0F3ACC83-756F-458C-B702-D4FF24846A65}" srcOrd="0" destOrd="0" parTransId="{CB0C5864-8232-41E4-AFA1-F23B84930BB3}" sibTransId="{6CD9D8C5-0E7F-4797-B00A-58EB87843A6C}"/>
    <dgm:cxn modelId="{2F3D6F7E-0B80-4BEF-BCE6-28141EA71830}" srcId="{38A806F3-7845-41CC-8413-F78545A73EA8}" destId="{29391E68-368A-4A9F-90AD-E9E02EE01BFC}" srcOrd="2" destOrd="0" parTransId="{3C8AC452-F405-4BF8-807D-B3A419C16D4C}" sibTransId="{D72B00B9-2B36-4691-BBE3-3428139D7589}"/>
    <dgm:cxn modelId="{E16F10C7-00D5-42C9-B808-FC1A9558D95B}" type="presOf" srcId="{38A806F3-7845-41CC-8413-F78545A73EA8}" destId="{52591D4D-9A66-4505-AC72-5806CEE0FF13}" srcOrd="0" destOrd="0" presId="urn:microsoft.com/office/officeart/2018/2/layout/IconLabelList"/>
    <dgm:cxn modelId="{DC26D1DD-278E-40A5-88A5-2BA843D88E93}" srcId="{38A806F3-7845-41CC-8413-F78545A73EA8}" destId="{FE03AE78-EA72-43AC-BD4D-8F10D24AF31E}" srcOrd="1" destOrd="0" parTransId="{36DB9191-C884-4344-8D03-295DA44BF7B9}" sibTransId="{A6073708-A73C-4412-8BBE-3841F909A8F4}"/>
    <dgm:cxn modelId="{B4ADADFC-AD5E-4EF9-976C-E160ED9CA35B}" type="presOf" srcId="{29391E68-368A-4A9F-90AD-E9E02EE01BFC}" destId="{94AC2654-1DF6-4207-BFB8-C220ADF2F03F}" srcOrd="0" destOrd="0" presId="urn:microsoft.com/office/officeart/2018/2/layout/IconLabelList"/>
    <dgm:cxn modelId="{97E1DE50-ACDD-43A2-94BC-9B417918C479}" type="presParOf" srcId="{52591D4D-9A66-4505-AC72-5806CEE0FF13}" destId="{5B67F454-36A3-4597-B18F-17EFB0CB2569}" srcOrd="0" destOrd="0" presId="urn:microsoft.com/office/officeart/2018/2/layout/IconLabelList"/>
    <dgm:cxn modelId="{BBA51B32-E1E3-4413-BA01-8D7A49A306D2}" type="presParOf" srcId="{5B67F454-36A3-4597-B18F-17EFB0CB2569}" destId="{4321A62C-DC23-4D04-BD67-BE90BEE92BED}" srcOrd="0" destOrd="0" presId="urn:microsoft.com/office/officeart/2018/2/layout/IconLabelList"/>
    <dgm:cxn modelId="{177D736B-94E7-4911-97F2-E28EACEC05E2}" type="presParOf" srcId="{5B67F454-36A3-4597-B18F-17EFB0CB2569}" destId="{2E003C13-DB55-4847-98E8-746D42E34D19}" srcOrd="1" destOrd="0" presId="urn:microsoft.com/office/officeart/2018/2/layout/IconLabelList"/>
    <dgm:cxn modelId="{519D0458-8A05-4B66-834C-955B7F75E089}" type="presParOf" srcId="{5B67F454-36A3-4597-B18F-17EFB0CB2569}" destId="{A451B84B-0181-493E-898A-AD20A0B57413}" srcOrd="2" destOrd="0" presId="urn:microsoft.com/office/officeart/2018/2/layout/IconLabelList"/>
    <dgm:cxn modelId="{1B1E6800-2214-4A93-88B9-14C977E21B79}" type="presParOf" srcId="{52591D4D-9A66-4505-AC72-5806CEE0FF13}" destId="{1DC8D244-AA8E-481F-AB8A-70D52A244B91}" srcOrd="1" destOrd="0" presId="urn:microsoft.com/office/officeart/2018/2/layout/IconLabelList"/>
    <dgm:cxn modelId="{C1808F03-47E5-4548-A572-D0EA5CAC415F}" type="presParOf" srcId="{52591D4D-9A66-4505-AC72-5806CEE0FF13}" destId="{D3BD89BC-B4E9-468F-9591-CB3853321102}" srcOrd="2" destOrd="0" presId="urn:microsoft.com/office/officeart/2018/2/layout/IconLabelList"/>
    <dgm:cxn modelId="{A44DE35F-9C78-43BC-AD23-1FE5E63C00A8}" type="presParOf" srcId="{D3BD89BC-B4E9-468F-9591-CB3853321102}" destId="{617B903A-CB81-48FC-9311-BBBD902F4C7F}" srcOrd="0" destOrd="0" presId="urn:microsoft.com/office/officeart/2018/2/layout/IconLabelList"/>
    <dgm:cxn modelId="{35599D2B-A0D8-4D44-A863-2C79639F000B}" type="presParOf" srcId="{D3BD89BC-B4E9-468F-9591-CB3853321102}" destId="{482D34C7-1E8F-4C0E-997E-9514AA363838}" srcOrd="1" destOrd="0" presId="urn:microsoft.com/office/officeart/2018/2/layout/IconLabelList"/>
    <dgm:cxn modelId="{4E3A109C-CA90-4856-9C3A-89792DB658CF}" type="presParOf" srcId="{D3BD89BC-B4E9-468F-9591-CB3853321102}" destId="{AE4739AA-EDF2-4AD7-9FAA-8AD73D485DB2}" srcOrd="2" destOrd="0" presId="urn:microsoft.com/office/officeart/2018/2/layout/IconLabelList"/>
    <dgm:cxn modelId="{E6677197-1A40-4793-9055-4C6B1196102A}" type="presParOf" srcId="{52591D4D-9A66-4505-AC72-5806CEE0FF13}" destId="{81DA9FE4-5319-4EE2-ADAE-498126E6EB12}" srcOrd="3" destOrd="0" presId="urn:microsoft.com/office/officeart/2018/2/layout/IconLabelList"/>
    <dgm:cxn modelId="{9E8DB646-00FD-4973-8908-D8500B415A7A}" type="presParOf" srcId="{52591D4D-9A66-4505-AC72-5806CEE0FF13}" destId="{B3CD4746-338B-404B-9060-7A53B8784989}" srcOrd="4" destOrd="0" presId="urn:microsoft.com/office/officeart/2018/2/layout/IconLabelList"/>
    <dgm:cxn modelId="{81FFD1F4-4428-468B-B995-246F56E51198}" type="presParOf" srcId="{B3CD4746-338B-404B-9060-7A53B8784989}" destId="{FD30F649-BD31-4D29-8572-382CD8B51349}" srcOrd="0" destOrd="0" presId="urn:microsoft.com/office/officeart/2018/2/layout/IconLabelList"/>
    <dgm:cxn modelId="{9160C29E-5B33-4852-9622-3178E5E7E2DD}" type="presParOf" srcId="{B3CD4746-338B-404B-9060-7A53B8784989}" destId="{BAE6CC55-2B50-4095-B105-F19B0A97BFFD}" srcOrd="1" destOrd="0" presId="urn:microsoft.com/office/officeart/2018/2/layout/IconLabelList"/>
    <dgm:cxn modelId="{17EC22A2-4B98-42FB-AC37-B22F7BDFA7BD}" type="presParOf" srcId="{B3CD4746-338B-404B-9060-7A53B8784989}" destId="{94AC2654-1DF6-4207-BFB8-C220ADF2F0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200C8F-9F6D-4740-A98F-FD8CFF3D3697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C6A2B46-4CB0-9147-B3B4-3214340E6CAE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Fiducial alignment</a:t>
          </a:r>
        </a:p>
      </dgm:t>
    </dgm:pt>
    <dgm:pt modelId="{2016D17F-EDC7-784F-B6B2-A9ACDA6EA617}" type="parTrans" cxnId="{675352A9-5A1D-794E-B747-38A229A79C68}">
      <dgm:prSet/>
      <dgm:spPr/>
      <dgm:t>
        <a:bodyPr/>
        <a:lstStyle/>
        <a:p>
          <a:endParaRPr lang="en-GB"/>
        </a:p>
      </dgm:t>
    </dgm:pt>
    <dgm:pt modelId="{E17E970B-0EF5-7248-9EE3-FBBD284F326D}" type="sibTrans" cxnId="{675352A9-5A1D-794E-B747-38A229A79C68}">
      <dgm:prSet/>
      <dgm:spPr/>
      <dgm:t>
        <a:bodyPr/>
        <a:lstStyle/>
        <a:p>
          <a:endParaRPr lang="en-GB"/>
        </a:p>
      </dgm:t>
    </dgm:pt>
    <dgm:pt modelId="{9A1B9130-F505-264F-AC18-8ACE69E4A0B3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Tissue detection</a:t>
          </a:r>
        </a:p>
      </dgm:t>
    </dgm:pt>
    <dgm:pt modelId="{32AAE9B1-884D-AD4D-927A-FB56F54E6773}" type="parTrans" cxnId="{BC289EEC-F068-7443-B771-827719A3B259}">
      <dgm:prSet/>
      <dgm:spPr/>
      <dgm:t>
        <a:bodyPr/>
        <a:lstStyle/>
        <a:p>
          <a:endParaRPr lang="en-GB"/>
        </a:p>
      </dgm:t>
    </dgm:pt>
    <dgm:pt modelId="{24D163CA-D8A0-CF49-829E-C0700FD48224}" type="sibTrans" cxnId="{BC289EEC-F068-7443-B771-827719A3B259}">
      <dgm:prSet/>
      <dgm:spPr/>
      <dgm:t>
        <a:bodyPr/>
        <a:lstStyle/>
        <a:p>
          <a:endParaRPr lang="en-GB"/>
        </a:p>
      </dgm:t>
    </dgm:pt>
    <dgm:pt modelId="{BFCFC464-7954-9843-A4F7-50F25D96162D}">
      <dgm:prSet phldrT="[Text]"/>
      <dgm:spPr/>
      <dgm:t>
        <a:bodyPr/>
        <a:lstStyle/>
        <a:p>
          <a:r>
            <a:rPr lang="en-GB" dirty="0"/>
            <a:t>Brightfield image</a:t>
          </a:r>
        </a:p>
      </dgm:t>
    </dgm:pt>
    <dgm:pt modelId="{1F2C8493-0B58-5F4E-850B-10238A8244FA}" type="parTrans" cxnId="{E739B476-86E3-0547-A4DF-ED0D078BFC75}">
      <dgm:prSet/>
      <dgm:spPr/>
      <dgm:t>
        <a:bodyPr/>
        <a:lstStyle/>
        <a:p>
          <a:endParaRPr lang="en-GB"/>
        </a:p>
      </dgm:t>
    </dgm:pt>
    <dgm:pt modelId="{9735868D-E6E0-CC43-A9B2-E6E28C8DCCCC}" type="sibTrans" cxnId="{E739B476-86E3-0547-A4DF-ED0D078BFC75}">
      <dgm:prSet/>
      <dgm:spPr/>
      <dgm:t>
        <a:bodyPr/>
        <a:lstStyle/>
        <a:p>
          <a:endParaRPr lang="en-GB"/>
        </a:p>
      </dgm:t>
    </dgm:pt>
    <dgm:pt modelId="{5C0FD5D8-518C-0F4C-A78B-C91A496C8CFC}">
      <dgm:prSet phldrT="[Text]"/>
      <dgm:spPr/>
      <dgm:t>
        <a:bodyPr/>
        <a:lstStyle/>
        <a:p>
          <a:r>
            <a:rPr lang="en-GB" dirty="0"/>
            <a:t>Map tissue in capture area</a:t>
          </a:r>
          <a:endParaRPr lang="en-GB" b="1" dirty="0">
            <a:solidFill>
              <a:schemeClr val="tx1"/>
            </a:solidFill>
          </a:endParaRPr>
        </a:p>
      </dgm:t>
    </dgm:pt>
    <dgm:pt modelId="{50B6DD39-EC73-7847-BDB0-8839624005C7}" type="parTrans" cxnId="{114714E6-2B9D-4846-B1C1-A0DA7D9E796E}">
      <dgm:prSet/>
      <dgm:spPr/>
      <dgm:t>
        <a:bodyPr/>
        <a:lstStyle/>
        <a:p>
          <a:endParaRPr lang="en-US"/>
        </a:p>
      </dgm:t>
    </dgm:pt>
    <dgm:pt modelId="{BCE3E1A9-A046-B747-B6EA-7DE30D941979}" type="sibTrans" cxnId="{114714E6-2B9D-4846-B1C1-A0DA7D9E796E}">
      <dgm:prSet/>
      <dgm:spPr/>
      <dgm:t>
        <a:bodyPr/>
        <a:lstStyle/>
        <a:p>
          <a:endParaRPr lang="en-US"/>
        </a:p>
      </dgm:t>
    </dgm:pt>
    <dgm:pt modelId="{E1A37618-D2A6-8D4D-8301-6125E92885B8}">
      <dgm:prSet phldrT="[Text]"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Tilt correction</a:t>
          </a:r>
        </a:p>
      </dgm:t>
    </dgm:pt>
    <dgm:pt modelId="{1062268F-497F-EC45-A982-A72D82B69CD4}" type="parTrans" cxnId="{AF2F1AE7-C464-B546-AB7E-5EA1C0D1C9B9}">
      <dgm:prSet/>
      <dgm:spPr/>
      <dgm:t>
        <a:bodyPr/>
        <a:lstStyle/>
        <a:p>
          <a:endParaRPr lang="en-US"/>
        </a:p>
      </dgm:t>
    </dgm:pt>
    <dgm:pt modelId="{964C4B66-39AB-1545-B52A-D03CD7361D6F}" type="sibTrans" cxnId="{AF2F1AE7-C464-B546-AB7E-5EA1C0D1C9B9}">
      <dgm:prSet/>
      <dgm:spPr/>
      <dgm:t>
        <a:bodyPr/>
        <a:lstStyle/>
        <a:p>
          <a:endParaRPr lang="en-US"/>
        </a:p>
      </dgm:t>
    </dgm:pt>
    <dgm:pt modelId="{451E9736-F670-CE46-B2EE-B0BCCD666866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Image registration</a:t>
          </a:r>
        </a:p>
      </dgm:t>
    </dgm:pt>
    <dgm:pt modelId="{3BC13D88-0D04-184B-9CE9-646BDA23FBAA}" type="parTrans" cxnId="{4FAF2C19-3D98-2D44-B1AF-45C839800171}">
      <dgm:prSet/>
      <dgm:spPr/>
      <dgm:t>
        <a:bodyPr/>
        <a:lstStyle/>
        <a:p>
          <a:endParaRPr lang="en-US"/>
        </a:p>
      </dgm:t>
    </dgm:pt>
    <dgm:pt modelId="{CC85EE52-F01C-4945-A997-7EB6DB627E81}" type="sibTrans" cxnId="{4FAF2C19-3D98-2D44-B1AF-45C839800171}">
      <dgm:prSet/>
      <dgm:spPr/>
      <dgm:t>
        <a:bodyPr/>
        <a:lstStyle/>
        <a:p>
          <a:endParaRPr lang="en-US"/>
        </a:p>
      </dgm:t>
    </dgm:pt>
    <dgm:pt modelId="{F7A98B9B-1C35-8541-88E7-F81F70E6AEAD}">
      <dgm:prSet phldrT="[Text]"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scale, translation, rotation</a:t>
          </a:r>
        </a:p>
      </dgm:t>
    </dgm:pt>
    <dgm:pt modelId="{C7ECD942-9B20-4E45-B998-207E293FC3AE}" type="parTrans" cxnId="{3FCAEBAD-99A1-C748-B599-34D7C8123246}">
      <dgm:prSet/>
      <dgm:spPr/>
      <dgm:t>
        <a:bodyPr/>
        <a:lstStyle/>
        <a:p>
          <a:endParaRPr lang="en-US"/>
        </a:p>
      </dgm:t>
    </dgm:pt>
    <dgm:pt modelId="{CECD18BF-DCEF-6548-9F3F-BF5F7013EAB4}" type="sibTrans" cxnId="{3FCAEBAD-99A1-C748-B599-34D7C8123246}">
      <dgm:prSet/>
      <dgm:spPr/>
      <dgm:t>
        <a:bodyPr/>
        <a:lstStyle/>
        <a:p>
          <a:endParaRPr lang="en-US"/>
        </a:p>
      </dgm:t>
    </dgm:pt>
    <dgm:pt modelId="{E210D0F2-73B4-4944-ABF6-C559D197ABCA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Cell segmentation</a:t>
          </a:r>
        </a:p>
      </dgm:t>
    </dgm:pt>
    <dgm:pt modelId="{747F080B-1713-9B4B-823B-D5F3A6FCFB3D}" type="parTrans" cxnId="{8C515418-FDF2-2247-B10D-38A56488BEB6}">
      <dgm:prSet/>
      <dgm:spPr/>
      <dgm:t>
        <a:bodyPr/>
        <a:lstStyle/>
        <a:p>
          <a:endParaRPr lang="en-US"/>
        </a:p>
      </dgm:t>
    </dgm:pt>
    <dgm:pt modelId="{59496D54-17F7-9945-AE8E-1E02CCF05325}" type="sibTrans" cxnId="{8C515418-FDF2-2247-B10D-38A56488BEB6}">
      <dgm:prSet/>
      <dgm:spPr/>
      <dgm:t>
        <a:bodyPr/>
        <a:lstStyle/>
        <a:p>
          <a:endParaRPr lang="en-US"/>
        </a:p>
      </dgm:t>
    </dgm:pt>
    <dgm:pt modelId="{BE63C7D8-2F41-7144-A5D2-6E4EEBC0A954}">
      <dgm:prSet phldrT="[Text]"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cell and nuclei</a:t>
          </a:r>
        </a:p>
      </dgm:t>
    </dgm:pt>
    <dgm:pt modelId="{0EB03C73-F3AE-A248-83D8-40922F126884}" type="parTrans" cxnId="{12754DB5-68E2-3B46-B8D9-CF3798C07D61}">
      <dgm:prSet/>
      <dgm:spPr/>
      <dgm:t>
        <a:bodyPr/>
        <a:lstStyle/>
        <a:p>
          <a:endParaRPr lang="en-US"/>
        </a:p>
      </dgm:t>
    </dgm:pt>
    <dgm:pt modelId="{AA02BDF8-F795-5F41-AD49-4F5DE4C9B162}" type="sibTrans" cxnId="{12754DB5-68E2-3B46-B8D9-CF3798C07D61}">
      <dgm:prSet/>
      <dgm:spPr/>
      <dgm:t>
        <a:bodyPr/>
        <a:lstStyle/>
        <a:p>
          <a:endParaRPr lang="en-US"/>
        </a:p>
      </dgm:t>
    </dgm:pt>
    <dgm:pt modelId="{DEA0F518-6A84-C544-A1B3-618F5BBAC041}" type="pres">
      <dgm:prSet presAssocID="{65200C8F-9F6D-4740-A98F-FD8CFF3D3697}" presName="theList" presStyleCnt="0">
        <dgm:presLayoutVars>
          <dgm:dir/>
          <dgm:animLvl val="lvl"/>
          <dgm:resizeHandles val="exact"/>
        </dgm:presLayoutVars>
      </dgm:prSet>
      <dgm:spPr/>
    </dgm:pt>
    <dgm:pt modelId="{A3FAFBF3-C123-0047-A2A5-BAA9ED4312B2}" type="pres">
      <dgm:prSet presAssocID="{DC6A2B46-4CB0-9147-B3B4-3214340E6CAE}" presName="compNode" presStyleCnt="0"/>
      <dgm:spPr/>
    </dgm:pt>
    <dgm:pt modelId="{B0A6FBA3-53A9-A544-8EED-87CA0CF468CD}" type="pres">
      <dgm:prSet presAssocID="{DC6A2B46-4CB0-9147-B3B4-3214340E6CAE}" presName="noGeometry" presStyleCnt="0"/>
      <dgm:spPr/>
    </dgm:pt>
    <dgm:pt modelId="{97FFD935-AEA2-BF48-8184-D2DC0E023E80}" type="pres">
      <dgm:prSet presAssocID="{DC6A2B46-4CB0-9147-B3B4-3214340E6CAE}" presName="childTextVisible" presStyleLbl="bgAccFollowNode1" presStyleIdx="0" presStyleCnt="4">
        <dgm:presLayoutVars>
          <dgm:bulletEnabled val="1"/>
        </dgm:presLayoutVars>
      </dgm:prSet>
      <dgm:spPr/>
    </dgm:pt>
    <dgm:pt modelId="{1A51E618-0343-454B-8891-C4B28DFAEE9A}" type="pres">
      <dgm:prSet presAssocID="{DC6A2B46-4CB0-9147-B3B4-3214340E6CAE}" presName="childTextHidden" presStyleLbl="bgAccFollowNode1" presStyleIdx="0" presStyleCnt="4"/>
      <dgm:spPr/>
    </dgm:pt>
    <dgm:pt modelId="{53D2E9DA-1CAC-6947-8467-78FC5D74A289}" type="pres">
      <dgm:prSet presAssocID="{DC6A2B46-4CB0-9147-B3B4-3214340E6CA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E1FC204-68FB-7B46-875F-C533CAA78DB5}" type="pres">
      <dgm:prSet presAssocID="{DC6A2B46-4CB0-9147-B3B4-3214340E6CAE}" presName="aSpace" presStyleCnt="0"/>
      <dgm:spPr/>
    </dgm:pt>
    <dgm:pt modelId="{A3657338-314D-AE46-A2DC-2B0FCBDC4B40}" type="pres">
      <dgm:prSet presAssocID="{9A1B9130-F505-264F-AC18-8ACE69E4A0B3}" presName="compNode" presStyleCnt="0"/>
      <dgm:spPr/>
    </dgm:pt>
    <dgm:pt modelId="{F227E1CC-3811-5941-AA33-00A391623CAD}" type="pres">
      <dgm:prSet presAssocID="{9A1B9130-F505-264F-AC18-8ACE69E4A0B3}" presName="noGeometry" presStyleCnt="0"/>
      <dgm:spPr/>
    </dgm:pt>
    <dgm:pt modelId="{1864CF28-C95C-A149-B7E2-0124E646717A}" type="pres">
      <dgm:prSet presAssocID="{9A1B9130-F505-264F-AC18-8ACE69E4A0B3}" presName="childTextVisible" presStyleLbl="bgAccFollowNode1" presStyleIdx="1" presStyleCnt="4">
        <dgm:presLayoutVars>
          <dgm:bulletEnabled val="1"/>
        </dgm:presLayoutVars>
      </dgm:prSet>
      <dgm:spPr/>
    </dgm:pt>
    <dgm:pt modelId="{34187CA7-5663-104C-AFDD-F337FA2F3790}" type="pres">
      <dgm:prSet presAssocID="{9A1B9130-F505-264F-AC18-8ACE69E4A0B3}" presName="childTextHidden" presStyleLbl="bgAccFollowNode1" presStyleIdx="1" presStyleCnt="4"/>
      <dgm:spPr/>
    </dgm:pt>
    <dgm:pt modelId="{21278644-F9D6-0245-A64F-247D9EB79ADE}" type="pres">
      <dgm:prSet presAssocID="{9A1B9130-F505-264F-AC18-8ACE69E4A0B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278C57F-33F9-554A-94B2-C63C57BB6FA9}" type="pres">
      <dgm:prSet presAssocID="{9A1B9130-F505-264F-AC18-8ACE69E4A0B3}" presName="aSpace" presStyleCnt="0"/>
      <dgm:spPr/>
    </dgm:pt>
    <dgm:pt modelId="{58CD1884-D938-9143-A071-452AEDACDA9F}" type="pres">
      <dgm:prSet presAssocID="{451E9736-F670-CE46-B2EE-B0BCCD666866}" presName="compNode" presStyleCnt="0"/>
      <dgm:spPr/>
    </dgm:pt>
    <dgm:pt modelId="{840835A9-86C8-8540-A3C4-8770E1D41DD5}" type="pres">
      <dgm:prSet presAssocID="{451E9736-F670-CE46-B2EE-B0BCCD666866}" presName="noGeometry" presStyleCnt="0"/>
      <dgm:spPr/>
    </dgm:pt>
    <dgm:pt modelId="{36D005B5-C3D6-0949-A63E-893B9A132F40}" type="pres">
      <dgm:prSet presAssocID="{451E9736-F670-CE46-B2EE-B0BCCD666866}" presName="childTextVisible" presStyleLbl="bgAccFollowNode1" presStyleIdx="2" presStyleCnt="4">
        <dgm:presLayoutVars>
          <dgm:bulletEnabled val="1"/>
        </dgm:presLayoutVars>
      </dgm:prSet>
      <dgm:spPr/>
    </dgm:pt>
    <dgm:pt modelId="{929B4104-E2CC-7447-A1DE-B4CA849477DF}" type="pres">
      <dgm:prSet presAssocID="{451E9736-F670-CE46-B2EE-B0BCCD666866}" presName="childTextHidden" presStyleLbl="bgAccFollowNode1" presStyleIdx="2" presStyleCnt="4"/>
      <dgm:spPr/>
    </dgm:pt>
    <dgm:pt modelId="{658F8BF8-B68E-394B-8D0E-EE5602B9793D}" type="pres">
      <dgm:prSet presAssocID="{451E9736-F670-CE46-B2EE-B0BCCD66686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6867431-9E31-F944-A63D-B645D82F47EC}" type="pres">
      <dgm:prSet presAssocID="{451E9736-F670-CE46-B2EE-B0BCCD666866}" presName="aSpace" presStyleCnt="0"/>
      <dgm:spPr/>
    </dgm:pt>
    <dgm:pt modelId="{2B5B3806-D4E3-704F-AB87-BCB459A1E2D4}" type="pres">
      <dgm:prSet presAssocID="{E210D0F2-73B4-4944-ABF6-C559D197ABCA}" presName="compNode" presStyleCnt="0"/>
      <dgm:spPr/>
    </dgm:pt>
    <dgm:pt modelId="{0F6B7EE8-3CA4-E64F-AA65-08563D84A1BE}" type="pres">
      <dgm:prSet presAssocID="{E210D0F2-73B4-4944-ABF6-C559D197ABCA}" presName="noGeometry" presStyleCnt="0"/>
      <dgm:spPr/>
    </dgm:pt>
    <dgm:pt modelId="{ADB18334-AADA-9649-B617-6D7DC6E1F5E5}" type="pres">
      <dgm:prSet presAssocID="{E210D0F2-73B4-4944-ABF6-C559D197ABCA}" presName="childTextVisible" presStyleLbl="bgAccFollowNode1" presStyleIdx="3" presStyleCnt="4">
        <dgm:presLayoutVars>
          <dgm:bulletEnabled val="1"/>
        </dgm:presLayoutVars>
      </dgm:prSet>
      <dgm:spPr/>
    </dgm:pt>
    <dgm:pt modelId="{A68293B5-C640-F54A-866D-ABEACC2225E3}" type="pres">
      <dgm:prSet presAssocID="{E210D0F2-73B4-4944-ABF6-C559D197ABCA}" presName="childTextHidden" presStyleLbl="bgAccFollowNode1" presStyleIdx="3" presStyleCnt="4"/>
      <dgm:spPr/>
    </dgm:pt>
    <dgm:pt modelId="{CFB3662F-963D-CB4A-AD22-3EB5E0F5ED4A}" type="pres">
      <dgm:prSet presAssocID="{E210D0F2-73B4-4944-ABF6-C559D197ABCA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5FA9D305-8AB6-DA48-AC7D-9E9BFA5B396B}" type="presOf" srcId="{BE63C7D8-2F41-7144-A5D2-6E4EEBC0A954}" destId="{A68293B5-C640-F54A-866D-ABEACC2225E3}" srcOrd="1" destOrd="0" presId="urn:microsoft.com/office/officeart/2005/8/layout/hProcess6"/>
    <dgm:cxn modelId="{60EEA212-352C-6C46-9218-4AF3CE13DC4C}" type="presOf" srcId="{BE63C7D8-2F41-7144-A5D2-6E4EEBC0A954}" destId="{ADB18334-AADA-9649-B617-6D7DC6E1F5E5}" srcOrd="0" destOrd="0" presId="urn:microsoft.com/office/officeart/2005/8/layout/hProcess6"/>
    <dgm:cxn modelId="{8C515418-FDF2-2247-B10D-38A56488BEB6}" srcId="{65200C8F-9F6D-4740-A98F-FD8CFF3D3697}" destId="{E210D0F2-73B4-4944-ABF6-C559D197ABCA}" srcOrd="3" destOrd="0" parTransId="{747F080B-1713-9B4B-823B-D5F3A6FCFB3D}" sibTransId="{59496D54-17F7-9945-AE8E-1E02CCF05325}"/>
    <dgm:cxn modelId="{4FAF2C19-3D98-2D44-B1AF-45C839800171}" srcId="{65200C8F-9F6D-4740-A98F-FD8CFF3D3697}" destId="{451E9736-F670-CE46-B2EE-B0BCCD666866}" srcOrd="2" destOrd="0" parTransId="{3BC13D88-0D04-184B-9CE9-646BDA23FBAA}" sibTransId="{CC85EE52-F01C-4945-A997-7EB6DB627E81}"/>
    <dgm:cxn modelId="{AB824B20-5908-C44D-A764-DAA57FB5D18C}" type="presOf" srcId="{E1A37618-D2A6-8D4D-8301-6125E92885B8}" destId="{97FFD935-AEA2-BF48-8184-D2DC0E023E80}" srcOrd="0" destOrd="1" presId="urn:microsoft.com/office/officeart/2005/8/layout/hProcess6"/>
    <dgm:cxn modelId="{1699C731-67CF-2144-B5A0-A59E06E676EE}" type="presOf" srcId="{451E9736-F670-CE46-B2EE-B0BCCD666866}" destId="{658F8BF8-B68E-394B-8D0E-EE5602B9793D}" srcOrd="0" destOrd="0" presId="urn:microsoft.com/office/officeart/2005/8/layout/hProcess6"/>
    <dgm:cxn modelId="{F75E4735-88C1-FC49-B7BC-387FA40FF85A}" type="presOf" srcId="{5C0FD5D8-518C-0F4C-A78B-C91A496C8CFC}" destId="{1A51E618-0343-454B-8891-C4B28DFAEE9A}" srcOrd="1" destOrd="0" presId="urn:microsoft.com/office/officeart/2005/8/layout/hProcess6"/>
    <dgm:cxn modelId="{22903A39-5F29-B04D-9191-F36010F59554}" type="presOf" srcId="{BFCFC464-7954-9843-A4F7-50F25D96162D}" destId="{34187CA7-5663-104C-AFDD-F337FA2F3790}" srcOrd="1" destOrd="0" presId="urn:microsoft.com/office/officeart/2005/8/layout/hProcess6"/>
    <dgm:cxn modelId="{CFFCD66B-6A28-1D40-9CDA-A0A57EDC28FA}" type="presOf" srcId="{DC6A2B46-4CB0-9147-B3B4-3214340E6CAE}" destId="{53D2E9DA-1CAC-6947-8467-78FC5D74A289}" srcOrd="0" destOrd="0" presId="urn:microsoft.com/office/officeart/2005/8/layout/hProcess6"/>
    <dgm:cxn modelId="{E739B476-86E3-0547-A4DF-ED0D078BFC75}" srcId="{9A1B9130-F505-264F-AC18-8ACE69E4A0B3}" destId="{BFCFC464-7954-9843-A4F7-50F25D96162D}" srcOrd="0" destOrd="0" parTransId="{1F2C8493-0B58-5F4E-850B-10238A8244FA}" sibTransId="{9735868D-E6E0-CC43-A9B2-E6E28C8DCCCC}"/>
    <dgm:cxn modelId="{590F7CA5-3D4F-D146-A820-85880FFC1D4A}" type="presOf" srcId="{F7A98B9B-1C35-8541-88E7-F81F70E6AEAD}" destId="{929B4104-E2CC-7447-A1DE-B4CA849477DF}" srcOrd="1" destOrd="0" presId="urn:microsoft.com/office/officeart/2005/8/layout/hProcess6"/>
    <dgm:cxn modelId="{675352A9-5A1D-794E-B747-38A229A79C68}" srcId="{65200C8F-9F6D-4740-A98F-FD8CFF3D3697}" destId="{DC6A2B46-4CB0-9147-B3B4-3214340E6CAE}" srcOrd="0" destOrd="0" parTransId="{2016D17F-EDC7-784F-B6B2-A9ACDA6EA617}" sibTransId="{E17E970B-0EF5-7248-9EE3-FBBD284F326D}"/>
    <dgm:cxn modelId="{547E16AD-8AFF-724E-8801-8F4D6D355378}" type="presOf" srcId="{F7A98B9B-1C35-8541-88E7-F81F70E6AEAD}" destId="{36D005B5-C3D6-0949-A63E-893B9A132F40}" srcOrd="0" destOrd="0" presId="urn:microsoft.com/office/officeart/2005/8/layout/hProcess6"/>
    <dgm:cxn modelId="{3FCAEBAD-99A1-C748-B599-34D7C8123246}" srcId="{451E9736-F670-CE46-B2EE-B0BCCD666866}" destId="{F7A98B9B-1C35-8541-88E7-F81F70E6AEAD}" srcOrd="0" destOrd="0" parTransId="{C7ECD942-9B20-4E45-B998-207E293FC3AE}" sibTransId="{CECD18BF-DCEF-6548-9F3F-BF5F7013EAB4}"/>
    <dgm:cxn modelId="{12754DB5-68E2-3B46-B8D9-CF3798C07D61}" srcId="{E210D0F2-73B4-4944-ABF6-C559D197ABCA}" destId="{BE63C7D8-2F41-7144-A5D2-6E4EEBC0A954}" srcOrd="0" destOrd="0" parTransId="{0EB03C73-F3AE-A248-83D8-40922F126884}" sibTransId="{AA02BDF8-F795-5F41-AD49-4F5DE4C9B162}"/>
    <dgm:cxn modelId="{BD2AF9CD-E8A7-8B48-819A-992B7CC12BE0}" type="presOf" srcId="{9A1B9130-F505-264F-AC18-8ACE69E4A0B3}" destId="{21278644-F9D6-0245-A64F-247D9EB79ADE}" srcOrd="0" destOrd="0" presId="urn:microsoft.com/office/officeart/2005/8/layout/hProcess6"/>
    <dgm:cxn modelId="{93F557D4-0FDC-6046-8EA4-909D0C6BF13F}" type="presOf" srcId="{BFCFC464-7954-9843-A4F7-50F25D96162D}" destId="{1864CF28-C95C-A149-B7E2-0124E646717A}" srcOrd="0" destOrd="0" presId="urn:microsoft.com/office/officeart/2005/8/layout/hProcess6"/>
    <dgm:cxn modelId="{804E9DD6-4D20-FE4A-A437-58DF8C9CA0C2}" type="presOf" srcId="{E1A37618-D2A6-8D4D-8301-6125E92885B8}" destId="{1A51E618-0343-454B-8891-C4B28DFAEE9A}" srcOrd="1" destOrd="1" presId="urn:microsoft.com/office/officeart/2005/8/layout/hProcess6"/>
    <dgm:cxn modelId="{114714E6-2B9D-4846-B1C1-A0DA7D9E796E}" srcId="{DC6A2B46-4CB0-9147-B3B4-3214340E6CAE}" destId="{5C0FD5D8-518C-0F4C-A78B-C91A496C8CFC}" srcOrd="0" destOrd="0" parTransId="{50B6DD39-EC73-7847-BDB0-8839624005C7}" sibTransId="{BCE3E1A9-A046-B747-B6EA-7DE30D941979}"/>
    <dgm:cxn modelId="{AF2F1AE7-C464-B546-AB7E-5EA1C0D1C9B9}" srcId="{DC6A2B46-4CB0-9147-B3B4-3214340E6CAE}" destId="{E1A37618-D2A6-8D4D-8301-6125E92885B8}" srcOrd="1" destOrd="0" parTransId="{1062268F-497F-EC45-A982-A72D82B69CD4}" sibTransId="{964C4B66-39AB-1545-B52A-D03CD7361D6F}"/>
    <dgm:cxn modelId="{BC289EEC-F068-7443-B771-827719A3B259}" srcId="{65200C8F-9F6D-4740-A98F-FD8CFF3D3697}" destId="{9A1B9130-F505-264F-AC18-8ACE69E4A0B3}" srcOrd="1" destOrd="0" parTransId="{32AAE9B1-884D-AD4D-927A-FB56F54E6773}" sibTransId="{24D163CA-D8A0-CF49-829E-C0700FD48224}"/>
    <dgm:cxn modelId="{F28E24ED-4ACD-6041-A5CC-A3D40F660117}" type="presOf" srcId="{65200C8F-9F6D-4740-A98F-FD8CFF3D3697}" destId="{DEA0F518-6A84-C544-A1B3-618F5BBAC041}" srcOrd="0" destOrd="0" presId="urn:microsoft.com/office/officeart/2005/8/layout/hProcess6"/>
    <dgm:cxn modelId="{C91C10F4-6CD9-314D-8F1A-010D929FE123}" type="presOf" srcId="{5C0FD5D8-518C-0F4C-A78B-C91A496C8CFC}" destId="{97FFD935-AEA2-BF48-8184-D2DC0E023E80}" srcOrd="0" destOrd="0" presId="urn:microsoft.com/office/officeart/2005/8/layout/hProcess6"/>
    <dgm:cxn modelId="{F10319FD-AFBC-AF47-8EC6-B90B6AA746D7}" type="presOf" srcId="{E210D0F2-73B4-4944-ABF6-C559D197ABCA}" destId="{CFB3662F-963D-CB4A-AD22-3EB5E0F5ED4A}" srcOrd="0" destOrd="0" presId="urn:microsoft.com/office/officeart/2005/8/layout/hProcess6"/>
    <dgm:cxn modelId="{D06A1FB8-DE90-CF4D-A03E-0220C2E6092B}" type="presParOf" srcId="{DEA0F518-6A84-C544-A1B3-618F5BBAC041}" destId="{A3FAFBF3-C123-0047-A2A5-BAA9ED4312B2}" srcOrd="0" destOrd="0" presId="urn:microsoft.com/office/officeart/2005/8/layout/hProcess6"/>
    <dgm:cxn modelId="{C4E4FAB6-B080-D94E-B82E-1A70856C0959}" type="presParOf" srcId="{A3FAFBF3-C123-0047-A2A5-BAA9ED4312B2}" destId="{B0A6FBA3-53A9-A544-8EED-87CA0CF468CD}" srcOrd="0" destOrd="0" presId="urn:microsoft.com/office/officeart/2005/8/layout/hProcess6"/>
    <dgm:cxn modelId="{AEFBC552-5C43-7E44-BAD9-E7BA5923EDDC}" type="presParOf" srcId="{A3FAFBF3-C123-0047-A2A5-BAA9ED4312B2}" destId="{97FFD935-AEA2-BF48-8184-D2DC0E023E80}" srcOrd="1" destOrd="0" presId="urn:microsoft.com/office/officeart/2005/8/layout/hProcess6"/>
    <dgm:cxn modelId="{360EDE43-1AB8-7A4D-A084-B804BD7DC157}" type="presParOf" srcId="{A3FAFBF3-C123-0047-A2A5-BAA9ED4312B2}" destId="{1A51E618-0343-454B-8891-C4B28DFAEE9A}" srcOrd="2" destOrd="0" presId="urn:microsoft.com/office/officeart/2005/8/layout/hProcess6"/>
    <dgm:cxn modelId="{D6D7026D-3BFD-594F-BE9C-9FF9AA8A7FFE}" type="presParOf" srcId="{A3FAFBF3-C123-0047-A2A5-BAA9ED4312B2}" destId="{53D2E9DA-1CAC-6947-8467-78FC5D74A289}" srcOrd="3" destOrd="0" presId="urn:microsoft.com/office/officeart/2005/8/layout/hProcess6"/>
    <dgm:cxn modelId="{0D89B845-56F8-5441-A632-FD16D6D56C3F}" type="presParOf" srcId="{DEA0F518-6A84-C544-A1B3-618F5BBAC041}" destId="{4E1FC204-68FB-7B46-875F-C533CAA78DB5}" srcOrd="1" destOrd="0" presId="urn:microsoft.com/office/officeart/2005/8/layout/hProcess6"/>
    <dgm:cxn modelId="{E7324E29-675F-444C-A150-B42EB00008E1}" type="presParOf" srcId="{DEA0F518-6A84-C544-A1B3-618F5BBAC041}" destId="{A3657338-314D-AE46-A2DC-2B0FCBDC4B40}" srcOrd="2" destOrd="0" presId="urn:microsoft.com/office/officeart/2005/8/layout/hProcess6"/>
    <dgm:cxn modelId="{4D36A0B3-C308-0C49-9574-30CF912C7AF2}" type="presParOf" srcId="{A3657338-314D-AE46-A2DC-2B0FCBDC4B40}" destId="{F227E1CC-3811-5941-AA33-00A391623CAD}" srcOrd="0" destOrd="0" presId="urn:microsoft.com/office/officeart/2005/8/layout/hProcess6"/>
    <dgm:cxn modelId="{D51833E2-70F6-0E4F-A8B3-9C367EA8CFC2}" type="presParOf" srcId="{A3657338-314D-AE46-A2DC-2B0FCBDC4B40}" destId="{1864CF28-C95C-A149-B7E2-0124E646717A}" srcOrd="1" destOrd="0" presId="urn:microsoft.com/office/officeart/2005/8/layout/hProcess6"/>
    <dgm:cxn modelId="{87D67399-3659-D840-9F47-7E35881C2128}" type="presParOf" srcId="{A3657338-314D-AE46-A2DC-2B0FCBDC4B40}" destId="{34187CA7-5663-104C-AFDD-F337FA2F3790}" srcOrd="2" destOrd="0" presId="urn:microsoft.com/office/officeart/2005/8/layout/hProcess6"/>
    <dgm:cxn modelId="{AB048A2D-5C3E-C146-A99E-35C059F2FB0E}" type="presParOf" srcId="{A3657338-314D-AE46-A2DC-2B0FCBDC4B40}" destId="{21278644-F9D6-0245-A64F-247D9EB79ADE}" srcOrd="3" destOrd="0" presId="urn:microsoft.com/office/officeart/2005/8/layout/hProcess6"/>
    <dgm:cxn modelId="{9ACB7F4A-6529-ED42-921C-21824D992D7E}" type="presParOf" srcId="{DEA0F518-6A84-C544-A1B3-618F5BBAC041}" destId="{5278C57F-33F9-554A-94B2-C63C57BB6FA9}" srcOrd="3" destOrd="0" presId="urn:microsoft.com/office/officeart/2005/8/layout/hProcess6"/>
    <dgm:cxn modelId="{EF7DA84A-AB76-A04F-BAC3-BE173FA83455}" type="presParOf" srcId="{DEA0F518-6A84-C544-A1B3-618F5BBAC041}" destId="{58CD1884-D938-9143-A071-452AEDACDA9F}" srcOrd="4" destOrd="0" presId="urn:microsoft.com/office/officeart/2005/8/layout/hProcess6"/>
    <dgm:cxn modelId="{428D735B-2D6B-4344-971F-C4614F574C49}" type="presParOf" srcId="{58CD1884-D938-9143-A071-452AEDACDA9F}" destId="{840835A9-86C8-8540-A3C4-8770E1D41DD5}" srcOrd="0" destOrd="0" presId="urn:microsoft.com/office/officeart/2005/8/layout/hProcess6"/>
    <dgm:cxn modelId="{380200E5-B9C2-3140-997D-4817C3FD5C99}" type="presParOf" srcId="{58CD1884-D938-9143-A071-452AEDACDA9F}" destId="{36D005B5-C3D6-0949-A63E-893B9A132F40}" srcOrd="1" destOrd="0" presId="urn:microsoft.com/office/officeart/2005/8/layout/hProcess6"/>
    <dgm:cxn modelId="{E7694B96-5A6F-9945-979D-66BA19769747}" type="presParOf" srcId="{58CD1884-D938-9143-A071-452AEDACDA9F}" destId="{929B4104-E2CC-7447-A1DE-B4CA849477DF}" srcOrd="2" destOrd="0" presId="urn:microsoft.com/office/officeart/2005/8/layout/hProcess6"/>
    <dgm:cxn modelId="{E18291D9-E1FB-4F4E-9BF5-E601CB21852D}" type="presParOf" srcId="{58CD1884-D938-9143-A071-452AEDACDA9F}" destId="{658F8BF8-B68E-394B-8D0E-EE5602B9793D}" srcOrd="3" destOrd="0" presId="urn:microsoft.com/office/officeart/2005/8/layout/hProcess6"/>
    <dgm:cxn modelId="{ED15F9D0-07F8-1A44-8704-CE95DDAAC926}" type="presParOf" srcId="{DEA0F518-6A84-C544-A1B3-618F5BBAC041}" destId="{D6867431-9E31-F944-A63D-B645D82F47EC}" srcOrd="5" destOrd="0" presId="urn:microsoft.com/office/officeart/2005/8/layout/hProcess6"/>
    <dgm:cxn modelId="{418F3B73-83CE-C64A-9C66-1A7F3475343F}" type="presParOf" srcId="{DEA0F518-6A84-C544-A1B3-618F5BBAC041}" destId="{2B5B3806-D4E3-704F-AB87-BCB459A1E2D4}" srcOrd="6" destOrd="0" presId="urn:microsoft.com/office/officeart/2005/8/layout/hProcess6"/>
    <dgm:cxn modelId="{8A362626-50D9-8D49-BDC0-95542161507F}" type="presParOf" srcId="{2B5B3806-D4E3-704F-AB87-BCB459A1E2D4}" destId="{0F6B7EE8-3CA4-E64F-AA65-08563D84A1BE}" srcOrd="0" destOrd="0" presId="urn:microsoft.com/office/officeart/2005/8/layout/hProcess6"/>
    <dgm:cxn modelId="{F2584C4A-7255-5C44-B02A-22E4741A706D}" type="presParOf" srcId="{2B5B3806-D4E3-704F-AB87-BCB459A1E2D4}" destId="{ADB18334-AADA-9649-B617-6D7DC6E1F5E5}" srcOrd="1" destOrd="0" presId="urn:microsoft.com/office/officeart/2005/8/layout/hProcess6"/>
    <dgm:cxn modelId="{99E8DFBB-09CB-6F4E-B42E-E6A234EBA917}" type="presParOf" srcId="{2B5B3806-D4E3-704F-AB87-BCB459A1E2D4}" destId="{A68293B5-C640-F54A-866D-ABEACC2225E3}" srcOrd="2" destOrd="0" presId="urn:microsoft.com/office/officeart/2005/8/layout/hProcess6"/>
    <dgm:cxn modelId="{9451686B-AD51-434B-B7F0-A92BDF213AC7}" type="presParOf" srcId="{2B5B3806-D4E3-704F-AB87-BCB459A1E2D4}" destId="{CFB3662F-963D-CB4A-AD22-3EB5E0F5ED4A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200C8F-9F6D-4740-A98F-FD8CFF3D3697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C6A2B46-4CB0-9147-B3B4-3214340E6CAE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.</a:t>
          </a:r>
          <a:r>
            <a:rPr lang="en-GB" b="1" dirty="0" err="1">
              <a:solidFill>
                <a:schemeClr val="tx1"/>
              </a:solidFill>
            </a:rPr>
            <a:t>fastq</a:t>
          </a:r>
          <a:endParaRPr lang="en-GB" b="1" dirty="0">
            <a:solidFill>
              <a:schemeClr val="tx1"/>
            </a:solidFill>
          </a:endParaRPr>
        </a:p>
      </dgm:t>
    </dgm:pt>
    <dgm:pt modelId="{2016D17F-EDC7-784F-B6B2-A9ACDA6EA617}" type="parTrans" cxnId="{675352A9-5A1D-794E-B747-38A229A79C68}">
      <dgm:prSet/>
      <dgm:spPr/>
      <dgm:t>
        <a:bodyPr/>
        <a:lstStyle/>
        <a:p>
          <a:endParaRPr lang="en-GB"/>
        </a:p>
      </dgm:t>
    </dgm:pt>
    <dgm:pt modelId="{E17E970B-0EF5-7248-9EE3-FBBD284F326D}" type="sibTrans" cxnId="{675352A9-5A1D-794E-B747-38A229A79C68}">
      <dgm:prSet/>
      <dgm:spPr/>
      <dgm:t>
        <a:bodyPr/>
        <a:lstStyle/>
        <a:p>
          <a:endParaRPr lang="en-GB"/>
        </a:p>
      </dgm:t>
    </dgm:pt>
    <dgm:pt modelId="{C1F23A63-19A8-B942-8334-AD4A0A9F8BC5}">
      <dgm:prSet phldrT="[Text]"/>
      <dgm:spPr/>
      <dgm:t>
        <a:bodyPr/>
        <a:lstStyle/>
        <a:p>
          <a:r>
            <a:rPr lang="en-GB" dirty="0"/>
            <a:t>QC reads</a:t>
          </a:r>
        </a:p>
      </dgm:t>
    </dgm:pt>
    <dgm:pt modelId="{4F64AF56-6966-B649-B53C-DBD9AF1CF59D}" type="parTrans" cxnId="{D9E0FD4E-F8E6-B44D-9210-E89953A55453}">
      <dgm:prSet/>
      <dgm:spPr/>
      <dgm:t>
        <a:bodyPr/>
        <a:lstStyle/>
        <a:p>
          <a:endParaRPr lang="en-GB"/>
        </a:p>
      </dgm:t>
    </dgm:pt>
    <dgm:pt modelId="{7C4828BD-59F8-404A-BE89-BEE563782791}" type="sibTrans" cxnId="{D9E0FD4E-F8E6-B44D-9210-E89953A55453}">
      <dgm:prSet/>
      <dgm:spPr/>
      <dgm:t>
        <a:bodyPr/>
        <a:lstStyle/>
        <a:p>
          <a:endParaRPr lang="en-GB"/>
        </a:p>
      </dgm:t>
    </dgm:pt>
    <dgm:pt modelId="{6919C038-36B9-394D-AFC9-0C8F58F72F82}">
      <dgm:prSet phldrT="[Text]"/>
      <dgm:spPr/>
      <dgm:t>
        <a:bodyPr/>
        <a:lstStyle/>
        <a:p>
          <a:r>
            <a:rPr lang="en-GB" dirty="0"/>
            <a:t>Map reads</a:t>
          </a:r>
        </a:p>
      </dgm:t>
    </dgm:pt>
    <dgm:pt modelId="{FE35348C-4F86-FB4B-B24B-06F5E61FFA24}" type="parTrans" cxnId="{FCB0365D-AC1E-A34F-B37C-8483F7DEB0E2}">
      <dgm:prSet/>
      <dgm:spPr/>
      <dgm:t>
        <a:bodyPr/>
        <a:lstStyle/>
        <a:p>
          <a:endParaRPr lang="en-GB"/>
        </a:p>
      </dgm:t>
    </dgm:pt>
    <dgm:pt modelId="{B6C71713-8B4E-2443-AAA7-7048346BD724}" type="sibTrans" cxnId="{FCB0365D-AC1E-A34F-B37C-8483F7DEB0E2}">
      <dgm:prSet/>
      <dgm:spPr/>
      <dgm:t>
        <a:bodyPr/>
        <a:lstStyle/>
        <a:p>
          <a:endParaRPr lang="en-GB"/>
        </a:p>
      </dgm:t>
    </dgm:pt>
    <dgm:pt modelId="{F86E2F64-4A8D-014F-964A-6890F27936B3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Count matrix</a:t>
          </a:r>
        </a:p>
      </dgm:t>
    </dgm:pt>
    <dgm:pt modelId="{24526CD7-0E3E-D340-8D6F-7ECA37FF5AC9}" type="parTrans" cxnId="{7E467C59-F793-3345-8877-FD112DCB067D}">
      <dgm:prSet/>
      <dgm:spPr/>
      <dgm:t>
        <a:bodyPr/>
        <a:lstStyle/>
        <a:p>
          <a:endParaRPr lang="en-GB"/>
        </a:p>
      </dgm:t>
    </dgm:pt>
    <dgm:pt modelId="{3B1E3A61-E309-F147-B88F-5E9648BE6769}" type="sibTrans" cxnId="{7E467C59-F793-3345-8877-FD112DCB067D}">
      <dgm:prSet/>
      <dgm:spPr/>
      <dgm:t>
        <a:bodyPr/>
        <a:lstStyle/>
        <a:p>
          <a:endParaRPr lang="en-GB"/>
        </a:p>
      </dgm:t>
    </dgm:pt>
    <dgm:pt modelId="{8FA57E1D-53DF-EA43-B75A-5D545C198D4B}">
      <dgm:prSet phldrT="[Text]"/>
      <dgm:spPr/>
      <dgm:t>
        <a:bodyPr/>
        <a:lstStyle/>
        <a:p>
          <a:r>
            <a:rPr lang="en-GB" dirty="0"/>
            <a:t>QC cells</a:t>
          </a:r>
        </a:p>
      </dgm:t>
    </dgm:pt>
    <dgm:pt modelId="{A05114EE-9ADD-6748-AD5D-AB5A907D0AF0}" type="parTrans" cxnId="{30722178-34F8-0549-8A72-83A0FE2364BB}">
      <dgm:prSet/>
      <dgm:spPr/>
      <dgm:t>
        <a:bodyPr/>
        <a:lstStyle/>
        <a:p>
          <a:endParaRPr lang="en-GB"/>
        </a:p>
      </dgm:t>
    </dgm:pt>
    <dgm:pt modelId="{58611BCE-D4E1-694B-90F2-533725E9F39D}" type="sibTrans" cxnId="{30722178-34F8-0549-8A72-83A0FE2364BB}">
      <dgm:prSet/>
      <dgm:spPr/>
      <dgm:t>
        <a:bodyPr/>
        <a:lstStyle/>
        <a:p>
          <a:endParaRPr lang="en-GB"/>
        </a:p>
      </dgm:t>
    </dgm:pt>
    <dgm:pt modelId="{3E4AD758-1243-EB4B-A391-3C867A5706A2}">
      <dgm:prSet phldrT="[Text]"/>
      <dgm:spPr/>
      <dgm:t>
        <a:bodyPr/>
        <a:lstStyle/>
        <a:p>
          <a:r>
            <a:rPr lang="en-GB" dirty="0"/>
            <a:t>filter samples</a:t>
          </a:r>
        </a:p>
      </dgm:t>
    </dgm:pt>
    <dgm:pt modelId="{AD4F5DA3-206A-8545-A5C9-4730878E6E26}" type="parTrans" cxnId="{949E9A4C-8E85-E248-BF11-17D759F39D49}">
      <dgm:prSet/>
      <dgm:spPr/>
      <dgm:t>
        <a:bodyPr/>
        <a:lstStyle/>
        <a:p>
          <a:endParaRPr lang="en-GB"/>
        </a:p>
      </dgm:t>
    </dgm:pt>
    <dgm:pt modelId="{7651B99D-949E-0541-A8D8-C5843443F3DE}" type="sibTrans" cxnId="{949E9A4C-8E85-E248-BF11-17D759F39D49}">
      <dgm:prSet/>
      <dgm:spPr/>
      <dgm:t>
        <a:bodyPr/>
        <a:lstStyle/>
        <a:p>
          <a:endParaRPr lang="en-GB"/>
        </a:p>
      </dgm:t>
    </dgm:pt>
    <dgm:pt modelId="{9A1B9130-F505-264F-AC18-8ACE69E4A0B3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Integrated object</a:t>
          </a:r>
        </a:p>
      </dgm:t>
    </dgm:pt>
    <dgm:pt modelId="{32AAE9B1-884D-AD4D-927A-FB56F54E6773}" type="parTrans" cxnId="{BC289EEC-F068-7443-B771-827719A3B259}">
      <dgm:prSet/>
      <dgm:spPr/>
      <dgm:t>
        <a:bodyPr/>
        <a:lstStyle/>
        <a:p>
          <a:endParaRPr lang="en-GB"/>
        </a:p>
      </dgm:t>
    </dgm:pt>
    <dgm:pt modelId="{24D163CA-D8A0-CF49-829E-C0700FD48224}" type="sibTrans" cxnId="{BC289EEC-F068-7443-B771-827719A3B259}">
      <dgm:prSet/>
      <dgm:spPr/>
      <dgm:t>
        <a:bodyPr/>
        <a:lstStyle/>
        <a:p>
          <a:endParaRPr lang="en-GB"/>
        </a:p>
      </dgm:t>
    </dgm:pt>
    <dgm:pt modelId="{BFCFC464-7954-9843-A4F7-50F25D96162D}">
      <dgm:prSet phldrT="[Text]"/>
      <dgm:spPr/>
      <dgm:t>
        <a:bodyPr/>
        <a:lstStyle/>
        <a:p>
          <a:r>
            <a:rPr lang="en-GB" dirty="0"/>
            <a:t>QC clusters</a:t>
          </a:r>
        </a:p>
      </dgm:t>
    </dgm:pt>
    <dgm:pt modelId="{1F2C8493-0B58-5F4E-850B-10238A8244FA}" type="parTrans" cxnId="{E739B476-86E3-0547-A4DF-ED0D078BFC75}">
      <dgm:prSet/>
      <dgm:spPr/>
      <dgm:t>
        <a:bodyPr/>
        <a:lstStyle/>
        <a:p>
          <a:endParaRPr lang="en-GB"/>
        </a:p>
      </dgm:t>
    </dgm:pt>
    <dgm:pt modelId="{9735868D-E6E0-CC43-A9B2-E6E28C8DCCCC}" type="sibTrans" cxnId="{E739B476-86E3-0547-A4DF-ED0D078BFC75}">
      <dgm:prSet/>
      <dgm:spPr/>
      <dgm:t>
        <a:bodyPr/>
        <a:lstStyle/>
        <a:p>
          <a:endParaRPr lang="en-GB"/>
        </a:p>
      </dgm:t>
    </dgm:pt>
    <dgm:pt modelId="{71236713-BE30-D047-AC3B-B9EE1DA0F05F}">
      <dgm:prSet phldrT="[Text]"/>
      <dgm:spPr/>
      <dgm:t>
        <a:bodyPr/>
        <a:lstStyle/>
        <a:p>
          <a:r>
            <a:rPr lang="en-GB" dirty="0"/>
            <a:t>cluster annotation</a:t>
          </a:r>
        </a:p>
      </dgm:t>
    </dgm:pt>
    <dgm:pt modelId="{EDCE69F1-20D7-184D-A277-865B53671BA4}" type="parTrans" cxnId="{F7579DB1-A839-6C44-A861-312234B71F4C}">
      <dgm:prSet/>
      <dgm:spPr/>
      <dgm:t>
        <a:bodyPr/>
        <a:lstStyle/>
        <a:p>
          <a:endParaRPr lang="en-GB"/>
        </a:p>
      </dgm:t>
    </dgm:pt>
    <dgm:pt modelId="{4A8B818F-34A6-0749-B141-E6A3D9F13C8D}" type="sibTrans" cxnId="{F7579DB1-A839-6C44-A861-312234B71F4C}">
      <dgm:prSet/>
      <dgm:spPr/>
      <dgm:t>
        <a:bodyPr/>
        <a:lstStyle/>
        <a:p>
          <a:endParaRPr lang="en-GB"/>
        </a:p>
      </dgm:t>
    </dgm:pt>
    <dgm:pt modelId="{DEA0F518-6A84-C544-A1B3-618F5BBAC041}" type="pres">
      <dgm:prSet presAssocID="{65200C8F-9F6D-4740-A98F-FD8CFF3D3697}" presName="theList" presStyleCnt="0">
        <dgm:presLayoutVars>
          <dgm:dir/>
          <dgm:animLvl val="lvl"/>
          <dgm:resizeHandles val="exact"/>
        </dgm:presLayoutVars>
      </dgm:prSet>
      <dgm:spPr/>
    </dgm:pt>
    <dgm:pt modelId="{A3FAFBF3-C123-0047-A2A5-BAA9ED4312B2}" type="pres">
      <dgm:prSet presAssocID="{DC6A2B46-4CB0-9147-B3B4-3214340E6CAE}" presName="compNode" presStyleCnt="0"/>
      <dgm:spPr/>
    </dgm:pt>
    <dgm:pt modelId="{B0A6FBA3-53A9-A544-8EED-87CA0CF468CD}" type="pres">
      <dgm:prSet presAssocID="{DC6A2B46-4CB0-9147-B3B4-3214340E6CAE}" presName="noGeometry" presStyleCnt="0"/>
      <dgm:spPr/>
    </dgm:pt>
    <dgm:pt modelId="{97FFD935-AEA2-BF48-8184-D2DC0E023E80}" type="pres">
      <dgm:prSet presAssocID="{DC6A2B46-4CB0-9147-B3B4-3214340E6CAE}" presName="childTextVisible" presStyleLbl="bgAccFollowNode1" presStyleIdx="0" presStyleCnt="3">
        <dgm:presLayoutVars>
          <dgm:bulletEnabled val="1"/>
        </dgm:presLayoutVars>
      </dgm:prSet>
      <dgm:spPr/>
    </dgm:pt>
    <dgm:pt modelId="{1A51E618-0343-454B-8891-C4B28DFAEE9A}" type="pres">
      <dgm:prSet presAssocID="{DC6A2B46-4CB0-9147-B3B4-3214340E6CAE}" presName="childTextHidden" presStyleLbl="bgAccFollowNode1" presStyleIdx="0" presStyleCnt="3"/>
      <dgm:spPr/>
    </dgm:pt>
    <dgm:pt modelId="{53D2E9DA-1CAC-6947-8467-78FC5D74A289}" type="pres">
      <dgm:prSet presAssocID="{DC6A2B46-4CB0-9147-B3B4-3214340E6CA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E1FC204-68FB-7B46-875F-C533CAA78DB5}" type="pres">
      <dgm:prSet presAssocID="{DC6A2B46-4CB0-9147-B3B4-3214340E6CAE}" presName="aSpace" presStyleCnt="0"/>
      <dgm:spPr/>
    </dgm:pt>
    <dgm:pt modelId="{880E59C2-0793-3841-8BF2-214F3DC9AD4F}" type="pres">
      <dgm:prSet presAssocID="{F86E2F64-4A8D-014F-964A-6890F27936B3}" presName="compNode" presStyleCnt="0"/>
      <dgm:spPr/>
    </dgm:pt>
    <dgm:pt modelId="{C29E38B3-EE7E-CE49-B2F9-6CDDE4E1EC7B}" type="pres">
      <dgm:prSet presAssocID="{F86E2F64-4A8D-014F-964A-6890F27936B3}" presName="noGeometry" presStyleCnt="0"/>
      <dgm:spPr/>
    </dgm:pt>
    <dgm:pt modelId="{8C45B5C2-20F8-3B48-BE10-AE04FCF6355C}" type="pres">
      <dgm:prSet presAssocID="{F86E2F64-4A8D-014F-964A-6890F27936B3}" presName="childTextVisible" presStyleLbl="bgAccFollowNode1" presStyleIdx="1" presStyleCnt="3">
        <dgm:presLayoutVars>
          <dgm:bulletEnabled val="1"/>
        </dgm:presLayoutVars>
      </dgm:prSet>
      <dgm:spPr/>
    </dgm:pt>
    <dgm:pt modelId="{79B626D6-01AD-F14F-93E4-06DBC1DBA8BF}" type="pres">
      <dgm:prSet presAssocID="{F86E2F64-4A8D-014F-964A-6890F27936B3}" presName="childTextHidden" presStyleLbl="bgAccFollowNode1" presStyleIdx="1" presStyleCnt="3"/>
      <dgm:spPr/>
    </dgm:pt>
    <dgm:pt modelId="{6D71650C-7824-774C-8DEA-F9DC74E080F8}" type="pres">
      <dgm:prSet presAssocID="{F86E2F64-4A8D-014F-964A-6890F27936B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3D10570-48C0-3445-B41D-A31A81342114}" type="pres">
      <dgm:prSet presAssocID="{F86E2F64-4A8D-014F-964A-6890F27936B3}" presName="aSpace" presStyleCnt="0"/>
      <dgm:spPr/>
    </dgm:pt>
    <dgm:pt modelId="{A3657338-314D-AE46-A2DC-2B0FCBDC4B40}" type="pres">
      <dgm:prSet presAssocID="{9A1B9130-F505-264F-AC18-8ACE69E4A0B3}" presName="compNode" presStyleCnt="0"/>
      <dgm:spPr/>
    </dgm:pt>
    <dgm:pt modelId="{F227E1CC-3811-5941-AA33-00A391623CAD}" type="pres">
      <dgm:prSet presAssocID="{9A1B9130-F505-264F-AC18-8ACE69E4A0B3}" presName="noGeometry" presStyleCnt="0"/>
      <dgm:spPr/>
    </dgm:pt>
    <dgm:pt modelId="{1864CF28-C95C-A149-B7E2-0124E646717A}" type="pres">
      <dgm:prSet presAssocID="{9A1B9130-F505-264F-AC18-8ACE69E4A0B3}" presName="childTextVisible" presStyleLbl="bgAccFollowNode1" presStyleIdx="2" presStyleCnt="3">
        <dgm:presLayoutVars>
          <dgm:bulletEnabled val="1"/>
        </dgm:presLayoutVars>
      </dgm:prSet>
      <dgm:spPr/>
    </dgm:pt>
    <dgm:pt modelId="{34187CA7-5663-104C-AFDD-F337FA2F3790}" type="pres">
      <dgm:prSet presAssocID="{9A1B9130-F505-264F-AC18-8ACE69E4A0B3}" presName="childTextHidden" presStyleLbl="bgAccFollowNode1" presStyleIdx="2" presStyleCnt="3"/>
      <dgm:spPr/>
    </dgm:pt>
    <dgm:pt modelId="{21278644-F9D6-0245-A64F-247D9EB79ADE}" type="pres">
      <dgm:prSet presAssocID="{9A1B9130-F505-264F-AC18-8ACE69E4A0B3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7CDFB29-CD08-984E-BA7E-3B8B472CF80A}" type="presOf" srcId="{71236713-BE30-D047-AC3B-B9EE1DA0F05F}" destId="{34187CA7-5663-104C-AFDD-F337FA2F3790}" srcOrd="1" destOrd="1" presId="urn:microsoft.com/office/officeart/2005/8/layout/hProcess6"/>
    <dgm:cxn modelId="{7FF56C2F-9695-1C4C-9E8A-2BAC6ABF75E2}" type="presOf" srcId="{C1F23A63-19A8-B942-8334-AD4A0A9F8BC5}" destId="{97FFD935-AEA2-BF48-8184-D2DC0E023E80}" srcOrd="0" destOrd="0" presId="urn:microsoft.com/office/officeart/2005/8/layout/hProcess6"/>
    <dgm:cxn modelId="{73D47930-0136-0C46-A2DB-11EE026B5CF3}" type="presOf" srcId="{6919C038-36B9-394D-AFC9-0C8F58F72F82}" destId="{97FFD935-AEA2-BF48-8184-D2DC0E023E80}" srcOrd="0" destOrd="1" presId="urn:microsoft.com/office/officeart/2005/8/layout/hProcess6"/>
    <dgm:cxn modelId="{22903A39-5F29-B04D-9191-F36010F59554}" type="presOf" srcId="{BFCFC464-7954-9843-A4F7-50F25D96162D}" destId="{34187CA7-5663-104C-AFDD-F337FA2F3790}" srcOrd="1" destOrd="0" presId="urn:microsoft.com/office/officeart/2005/8/layout/hProcess6"/>
    <dgm:cxn modelId="{949E9A4C-8E85-E248-BF11-17D759F39D49}" srcId="{F86E2F64-4A8D-014F-964A-6890F27936B3}" destId="{3E4AD758-1243-EB4B-A391-3C867A5706A2}" srcOrd="1" destOrd="0" parTransId="{AD4F5DA3-206A-8545-A5C9-4730878E6E26}" sibTransId="{7651B99D-949E-0541-A8D8-C5843443F3DE}"/>
    <dgm:cxn modelId="{D9E0FD4E-F8E6-B44D-9210-E89953A55453}" srcId="{DC6A2B46-4CB0-9147-B3B4-3214340E6CAE}" destId="{C1F23A63-19A8-B942-8334-AD4A0A9F8BC5}" srcOrd="0" destOrd="0" parTransId="{4F64AF56-6966-B649-B53C-DBD9AF1CF59D}" sibTransId="{7C4828BD-59F8-404A-BE89-BEE563782791}"/>
    <dgm:cxn modelId="{7E467C59-F793-3345-8877-FD112DCB067D}" srcId="{65200C8F-9F6D-4740-A98F-FD8CFF3D3697}" destId="{F86E2F64-4A8D-014F-964A-6890F27936B3}" srcOrd="1" destOrd="0" parTransId="{24526CD7-0E3E-D340-8D6F-7ECA37FF5AC9}" sibTransId="{3B1E3A61-E309-F147-B88F-5E9648BE6769}"/>
    <dgm:cxn modelId="{D581615A-8C7E-CF45-A030-DF426A30E9C2}" type="presOf" srcId="{F86E2F64-4A8D-014F-964A-6890F27936B3}" destId="{6D71650C-7824-774C-8DEA-F9DC74E080F8}" srcOrd="0" destOrd="0" presId="urn:microsoft.com/office/officeart/2005/8/layout/hProcess6"/>
    <dgm:cxn modelId="{FCB0365D-AC1E-A34F-B37C-8483F7DEB0E2}" srcId="{DC6A2B46-4CB0-9147-B3B4-3214340E6CAE}" destId="{6919C038-36B9-394D-AFC9-0C8F58F72F82}" srcOrd="1" destOrd="0" parTransId="{FE35348C-4F86-FB4B-B24B-06F5E61FFA24}" sibTransId="{B6C71713-8B4E-2443-AAA7-7048346BD724}"/>
    <dgm:cxn modelId="{0040E85D-FA28-0341-8FE7-8E7C0D804C40}" type="presOf" srcId="{8FA57E1D-53DF-EA43-B75A-5D545C198D4B}" destId="{8C45B5C2-20F8-3B48-BE10-AE04FCF6355C}" srcOrd="0" destOrd="0" presId="urn:microsoft.com/office/officeart/2005/8/layout/hProcess6"/>
    <dgm:cxn modelId="{2D188065-C93E-934C-BDF3-62909746BB91}" type="presOf" srcId="{71236713-BE30-D047-AC3B-B9EE1DA0F05F}" destId="{1864CF28-C95C-A149-B7E2-0124E646717A}" srcOrd="0" destOrd="1" presId="urn:microsoft.com/office/officeart/2005/8/layout/hProcess6"/>
    <dgm:cxn modelId="{94467C68-BBA3-B046-8B0E-B39BBD75B49B}" type="presOf" srcId="{3E4AD758-1243-EB4B-A391-3C867A5706A2}" destId="{8C45B5C2-20F8-3B48-BE10-AE04FCF6355C}" srcOrd="0" destOrd="1" presId="urn:microsoft.com/office/officeart/2005/8/layout/hProcess6"/>
    <dgm:cxn modelId="{CFFCD66B-6A28-1D40-9CDA-A0A57EDC28FA}" type="presOf" srcId="{DC6A2B46-4CB0-9147-B3B4-3214340E6CAE}" destId="{53D2E9DA-1CAC-6947-8467-78FC5D74A289}" srcOrd="0" destOrd="0" presId="urn:microsoft.com/office/officeart/2005/8/layout/hProcess6"/>
    <dgm:cxn modelId="{E739B476-86E3-0547-A4DF-ED0D078BFC75}" srcId="{9A1B9130-F505-264F-AC18-8ACE69E4A0B3}" destId="{BFCFC464-7954-9843-A4F7-50F25D96162D}" srcOrd="0" destOrd="0" parTransId="{1F2C8493-0B58-5F4E-850B-10238A8244FA}" sibTransId="{9735868D-E6E0-CC43-A9B2-E6E28C8DCCCC}"/>
    <dgm:cxn modelId="{30722178-34F8-0549-8A72-83A0FE2364BB}" srcId="{F86E2F64-4A8D-014F-964A-6890F27936B3}" destId="{8FA57E1D-53DF-EA43-B75A-5D545C198D4B}" srcOrd="0" destOrd="0" parTransId="{A05114EE-9ADD-6748-AD5D-AB5A907D0AF0}" sibTransId="{58611BCE-D4E1-694B-90F2-533725E9F39D}"/>
    <dgm:cxn modelId="{1E8D738B-AB08-A149-ACFE-7F9DFE9DBDB4}" type="presOf" srcId="{6919C038-36B9-394D-AFC9-0C8F58F72F82}" destId="{1A51E618-0343-454B-8891-C4B28DFAEE9A}" srcOrd="1" destOrd="1" presId="urn:microsoft.com/office/officeart/2005/8/layout/hProcess6"/>
    <dgm:cxn modelId="{675352A9-5A1D-794E-B747-38A229A79C68}" srcId="{65200C8F-9F6D-4740-A98F-FD8CFF3D3697}" destId="{DC6A2B46-4CB0-9147-B3B4-3214340E6CAE}" srcOrd="0" destOrd="0" parTransId="{2016D17F-EDC7-784F-B6B2-A9ACDA6EA617}" sibTransId="{E17E970B-0EF5-7248-9EE3-FBBD284F326D}"/>
    <dgm:cxn modelId="{F7579DB1-A839-6C44-A861-312234B71F4C}" srcId="{9A1B9130-F505-264F-AC18-8ACE69E4A0B3}" destId="{71236713-BE30-D047-AC3B-B9EE1DA0F05F}" srcOrd="1" destOrd="0" parTransId="{EDCE69F1-20D7-184D-A277-865B53671BA4}" sibTransId="{4A8B818F-34A6-0749-B141-E6A3D9F13C8D}"/>
    <dgm:cxn modelId="{444095B3-DB62-5B45-96EE-44E56CBD7974}" type="presOf" srcId="{8FA57E1D-53DF-EA43-B75A-5D545C198D4B}" destId="{79B626D6-01AD-F14F-93E4-06DBC1DBA8BF}" srcOrd="1" destOrd="0" presId="urn:microsoft.com/office/officeart/2005/8/layout/hProcess6"/>
    <dgm:cxn modelId="{BD2AF9CD-E8A7-8B48-819A-992B7CC12BE0}" type="presOf" srcId="{9A1B9130-F505-264F-AC18-8ACE69E4A0B3}" destId="{21278644-F9D6-0245-A64F-247D9EB79ADE}" srcOrd="0" destOrd="0" presId="urn:microsoft.com/office/officeart/2005/8/layout/hProcess6"/>
    <dgm:cxn modelId="{70AC68D3-4622-8746-904C-366B575E0B4B}" type="presOf" srcId="{3E4AD758-1243-EB4B-A391-3C867A5706A2}" destId="{79B626D6-01AD-F14F-93E4-06DBC1DBA8BF}" srcOrd="1" destOrd="1" presId="urn:microsoft.com/office/officeart/2005/8/layout/hProcess6"/>
    <dgm:cxn modelId="{93F557D4-0FDC-6046-8EA4-909D0C6BF13F}" type="presOf" srcId="{BFCFC464-7954-9843-A4F7-50F25D96162D}" destId="{1864CF28-C95C-A149-B7E2-0124E646717A}" srcOrd="0" destOrd="0" presId="urn:microsoft.com/office/officeart/2005/8/layout/hProcess6"/>
    <dgm:cxn modelId="{E0DC67D9-A6B5-8444-B4C8-7D8FFE9A903A}" type="presOf" srcId="{C1F23A63-19A8-B942-8334-AD4A0A9F8BC5}" destId="{1A51E618-0343-454B-8891-C4B28DFAEE9A}" srcOrd="1" destOrd="0" presId="urn:microsoft.com/office/officeart/2005/8/layout/hProcess6"/>
    <dgm:cxn modelId="{BC289EEC-F068-7443-B771-827719A3B259}" srcId="{65200C8F-9F6D-4740-A98F-FD8CFF3D3697}" destId="{9A1B9130-F505-264F-AC18-8ACE69E4A0B3}" srcOrd="2" destOrd="0" parTransId="{32AAE9B1-884D-AD4D-927A-FB56F54E6773}" sibTransId="{24D163CA-D8A0-CF49-829E-C0700FD48224}"/>
    <dgm:cxn modelId="{F28E24ED-4ACD-6041-A5CC-A3D40F660117}" type="presOf" srcId="{65200C8F-9F6D-4740-A98F-FD8CFF3D3697}" destId="{DEA0F518-6A84-C544-A1B3-618F5BBAC041}" srcOrd="0" destOrd="0" presId="urn:microsoft.com/office/officeart/2005/8/layout/hProcess6"/>
    <dgm:cxn modelId="{D06A1FB8-DE90-CF4D-A03E-0220C2E6092B}" type="presParOf" srcId="{DEA0F518-6A84-C544-A1B3-618F5BBAC041}" destId="{A3FAFBF3-C123-0047-A2A5-BAA9ED4312B2}" srcOrd="0" destOrd="0" presId="urn:microsoft.com/office/officeart/2005/8/layout/hProcess6"/>
    <dgm:cxn modelId="{C4E4FAB6-B080-D94E-B82E-1A70856C0959}" type="presParOf" srcId="{A3FAFBF3-C123-0047-A2A5-BAA9ED4312B2}" destId="{B0A6FBA3-53A9-A544-8EED-87CA0CF468CD}" srcOrd="0" destOrd="0" presId="urn:microsoft.com/office/officeart/2005/8/layout/hProcess6"/>
    <dgm:cxn modelId="{AEFBC552-5C43-7E44-BAD9-E7BA5923EDDC}" type="presParOf" srcId="{A3FAFBF3-C123-0047-A2A5-BAA9ED4312B2}" destId="{97FFD935-AEA2-BF48-8184-D2DC0E023E80}" srcOrd="1" destOrd="0" presId="urn:microsoft.com/office/officeart/2005/8/layout/hProcess6"/>
    <dgm:cxn modelId="{360EDE43-1AB8-7A4D-A084-B804BD7DC157}" type="presParOf" srcId="{A3FAFBF3-C123-0047-A2A5-BAA9ED4312B2}" destId="{1A51E618-0343-454B-8891-C4B28DFAEE9A}" srcOrd="2" destOrd="0" presId="urn:microsoft.com/office/officeart/2005/8/layout/hProcess6"/>
    <dgm:cxn modelId="{D6D7026D-3BFD-594F-BE9C-9FF9AA8A7FFE}" type="presParOf" srcId="{A3FAFBF3-C123-0047-A2A5-BAA9ED4312B2}" destId="{53D2E9DA-1CAC-6947-8467-78FC5D74A289}" srcOrd="3" destOrd="0" presId="urn:microsoft.com/office/officeart/2005/8/layout/hProcess6"/>
    <dgm:cxn modelId="{0D89B845-56F8-5441-A632-FD16D6D56C3F}" type="presParOf" srcId="{DEA0F518-6A84-C544-A1B3-618F5BBAC041}" destId="{4E1FC204-68FB-7B46-875F-C533CAA78DB5}" srcOrd="1" destOrd="0" presId="urn:microsoft.com/office/officeart/2005/8/layout/hProcess6"/>
    <dgm:cxn modelId="{80D7E5BE-CF3E-1148-9817-DD3E221B2A3C}" type="presParOf" srcId="{DEA0F518-6A84-C544-A1B3-618F5BBAC041}" destId="{880E59C2-0793-3841-8BF2-214F3DC9AD4F}" srcOrd="2" destOrd="0" presId="urn:microsoft.com/office/officeart/2005/8/layout/hProcess6"/>
    <dgm:cxn modelId="{17040754-CDA4-D04A-B512-7B157633C461}" type="presParOf" srcId="{880E59C2-0793-3841-8BF2-214F3DC9AD4F}" destId="{C29E38B3-EE7E-CE49-B2F9-6CDDE4E1EC7B}" srcOrd="0" destOrd="0" presId="urn:microsoft.com/office/officeart/2005/8/layout/hProcess6"/>
    <dgm:cxn modelId="{37A55016-326F-714C-95B6-56C3AFA6B967}" type="presParOf" srcId="{880E59C2-0793-3841-8BF2-214F3DC9AD4F}" destId="{8C45B5C2-20F8-3B48-BE10-AE04FCF6355C}" srcOrd="1" destOrd="0" presId="urn:microsoft.com/office/officeart/2005/8/layout/hProcess6"/>
    <dgm:cxn modelId="{E38ACBD2-31BB-A143-B0D3-234DA305BC05}" type="presParOf" srcId="{880E59C2-0793-3841-8BF2-214F3DC9AD4F}" destId="{79B626D6-01AD-F14F-93E4-06DBC1DBA8BF}" srcOrd="2" destOrd="0" presId="urn:microsoft.com/office/officeart/2005/8/layout/hProcess6"/>
    <dgm:cxn modelId="{0B65C240-B2E2-2841-9B9F-DEF20E18C062}" type="presParOf" srcId="{880E59C2-0793-3841-8BF2-214F3DC9AD4F}" destId="{6D71650C-7824-774C-8DEA-F9DC74E080F8}" srcOrd="3" destOrd="0" presId="urn:microsoft.com/office/officeart/2005/8/layout/hProcess6"/>
    <dgm:cxn modelId="{EB30F802-BD1A-BA49-80C9-B95EE006EA46}" type="presParOf" srcId="{DEA0F518-6A84-C544-A1B3-618F5BBAC041}" destId="{A3D10570-48C0-3445-B41D-A31A81342114}" srcOrd="3" destOrd="0" presId="urn:microsoft.com/office/officeart/2005/8/layout/hProcess6"/>
    <dgm:cxn modelId="{E7324E29-675F-444C-A150-B42EB00008E1}" type="presParOf" srcId="{DEA0F518-6A84-C544-A1B3-618F5BBAC041}" destId="{A3657338-314D-AE46-A2DC-2B0FCBDC4B40}" srcOrd="4" destOrd="0" presId="urn:microsoft.com/office/officeart/2005/8/layout/hProcess6"/>
    <dgm:cxn modelId="{4D36A0B3-C308-0C49-9574-30CF912C7AF2}" type="presParOf" srcId="{A3657338-314D-AE46-A2DC-2B0FCBDC4B40}" destId="{F227E1CC-3811-5941-AA33-00A391623CAD}" srcOrd="0" destOrd="0" presId="urn:microsoft.com/office/officeart/2005/8/layout/hProcess6"/>
    <dgm:cxn modelId="{D51833E2-70F6-0E4F-A8B3-9C367EA8CFC2}" type="presParOf" srcId="{A3657338-314D-AE46-A2DC-2B0FCBDC4B40}" destId="{1864CF28-C95C-A149-B7E2-0124E646717A}" srcOrd="1" destOrd="0" presId="urn:microsoft.com/office/officeart/2005/8/layout/hProcess6"/>
    <dgm:cxn modelId="{87D67399-3659-D840-9F47-7E35881C2128}" type="presParOf" srcId="{A3657338-314D-AE46-A2DC-2B0FCBDC4B40}" destId="{34187CA7-5663-104C-AFDD-F337FA2F3790}" srcOrd="2" destOrd="0" presId="urn:microsoft.com/office/officeart/2005/8/layout/hProcess6"/>
    <dgm:cxn modelId="{AB048A2D-5C3E-C146-A99E-35C059F2FB0E}" type="presParOf" srcId="{A3657338-314D-AE46-A2DC-2B0FCBDC4B40}" destId="{21278644-F9D6-0245-A64F-247D9EB79ADE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849432-2B73-AD4B-ADC7-C680E9720730}" type="doc">
      <dgm:prSet loTypeId="urn:microsoft.com/office/officeart/2005/8/layout/h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56A3BC6-554E-1141-8A8E-E3DE77B289FC}">
      <dgm:prSet phldrT="[Text]"/>
      <dgm:spPr/>
      <dgm:t>
        <a:bodyPr bIns="68400"/>
        <a:lstStyle/>
        <a:p>
          <a:r>
            <a:rPr lang="en-GB" b="1" dirty="0"/>
            <a:t>cell proportion</a:t>
          </a:r>
        </a:p>
        <a:p>
          <a:r>
            <a:rPr lang="en-GB" b="1" dirty="0"/>
            <a:t>analysis</a:t>
          </a:r>
        </a:p>
      </dgm:t>
    </dgm:pt>
    <dgm:pt modelId="{530FECAD-92C8-1A4B-9B06-3A831DF9CAA8}" type="parTrans" cxnId="{143FAAFD-D5C6-E14A-8E51-3E227D01A5CF}">
      <dgm:prSet/>
      <dgm:spPr/>
      <dgm:t>
        <a:bodyPr/>
        <a:lstStyle/>
        <a:p>
          <a:endParaRPr lang="en-GB"/>
        </a:p>
      </dgm:t>
    </dgm:pt>
    <dgm:pt modelId="{B616E883-E5B3-844E-A129-4C4FE7311CD4}" type="sibTrans" cxnId="{143FAAFD-D5C6-E14A-8E51-3E227D01A5CF}">
      <dgm:prSet/>
      <dgm:spPr/>
      <dgm:t>
        <a:bodyPr lIns="36000" tIns="36000" rIns="36000"/>
        <a:lstStyle/>
        <a:p>
          <a:endParaRPr lang="en-GB"/>
        </a:p>
      </dgm:t>
    </dgm:pt>
    <dgm:pt modelId="{42D9533D-CE06-3648-A5DE-3DC2B9DE8A42}">
      <dgm:prSet phldrT="[Text]" custT="1"/>
      <dgm:spPr/>
      <dgm:t>
        <a:bodyPr/>
        <a:lstStyle/>
        <a:p>
          <a:r>
            <a:rPr lang="en-GB" sz="2000" dirty="0" err="1"/>
            <a:t>scCODA</a:t>
          </a:r>
          <a:endParaRPr lang="en-GB" sz="2000" dirty="0"/>
        </a:p>
      </dgm:t>
    </dgm:pt>
    <dgm:pt modelId="{8B9C7AE6-0EFE-D443-9B07-81575F8A994B}" type="parTrans" cxnId="{01E8DD9F-F31C-A14D-AB5F-FF9EBC34FCCA}">
      <dgm:prSet/>
      <dgm:spPr/>
      <dgm:t>
        <a:bodyPr/>
        <a:lstStyle/>
        <a:p>
          <a:endParaRPr lang="en-GB"/>
        </a:p>
      </dgm:t>
    </dgm:pt>
    <dgm:pt modelId="{BA9F62A1-968D-414E-8EA6-30725DE89B6C}" type="sibTrans" cxnId="{01E8DD9F-F31C-A14D-AB5F-FF9EBC34FCCA}">
      <dgm:prSet/>
      <dgm:spPr/>
      <dgm:t>
        <a:bodyPr/>
        <a:lstStyle/>
        <a:p>
          <a:endParaRPr lang="en-GB"/>
        </a:p>
      </dgm:t>
    </dgm:pt>
    <dgm:pt modelId="{D7378A33-B176-7543-AE21-50296DEED320}">
      <dgm:prSet phldrT="[Text]"/>
      <dgm:spPr/>
      <dgm:t>
        <a:bodyPr/>
        <a:lstStyle/>
        <a:p>
          <a:r>
            <a:rPr lang="en-GB" b="1" dirty="0"/>
            <a:t>Differential gene expression</a:t>
          </a:r>
        </a:p>
      </dgm:t>
    </dgm:pt>
    <dgm:pt modelId="{AA26A897-EF5F-4548-B35A-E18ECA6964C9}" type="parTrans" cxnId="{05A2BC64-8B53-9E40-9212-D8D352C20D1E}">
      <dgm:prSet/>
      <dgm:spPr/>
      <dgm:t>
        <a:bodyPr/>
        <a:lstStyle/>
        <a:p>
          <a:endParaRPr lang="en-GB"/>
        </a:p>
      </dgm:t>
    </dgm:pt>
    <dgm:pt modelId="{FB96EAE0-EC9A-FC41-9031-B80871002BD2}" type="sibTrans" cxnId="{05A2BC64-8B53-9E40-9212-D8D352C20D1E}">
      <dgm:prSet/>
      <dgm:spPr/>
      <dgm:t>
        <a:bodyPr/>
        <a:lstStyle/>
        <a:p>
          <a:endParaRPr lang="en-GB"/>
        </a:p>
      </dgm:t>
    </dgm:pt>
    <dgm:pt modelId="{CA27B0E8-0A33-9142-92F2-4C5CF3BCF9A9}">
      <dgm:prSet phldrT="[Text]"/>
      <dgm:spPr/>
      <dgm:t>
        <a:bodyPr/>
        <a:lstStyle/>
        <a:p>
          <a:r>
            <a:rPr lang="en-GB" dirty="0"/>
            <a:t>MAST</a:t>
          </a:r>
        </a:p>
      </dgm:t>
    </dgm:pt>
    <dgm:pt modelId="{71A6C073-574F-5D48-8691-FA689B6A9ED4}" type="parTrans" cxnId="{83A48D5A-1E26-5E4F-A5E4-274057AADAD3}">
      <dgm:prSet/>
      <dgm:spPr/>
      <dgm:t>
        <a:bodyPr/>
        <a:lstStyle/>
        <a:p>
          <a:endParaRPr lang="en-GB"/>
        </a:p>
      </dgm:t>
    </dgm:pt>
    <dgm:pt modelId="{F67EB138-EBF5-B04C-8C88-814F14669D65}" type="sibTrans" cxnId="{83A48D5A-1E26-5E4F-A5E4-274057AADAD3}">
      <dgm:prSet/>
      <dgm:spPr/>
      <dgm:t>
        <a:bodyPr/>
        <a:lstStyle/>
        <a:p>
          <a:endParaRPr lang="en-GB"/>
        </a:p>
      </dgm:t>
    </dgm:pt>
    <dgm:pt modelId="{615A5E71-6C6F-474D-BD31-A36183030348}">
      <dgm:prSet phldrT="[Text]"/>
      <dgm:spPr/>
      <dgm:t>
        <a:bodyPr/>
        <a:lstStyle/>
        <a:p>
          <a:r>
            <a:rPr lang="en-GB" b="1" dirty="0" err="1"/>
            <a:t>Coexpression</a:t>
          </a:r>
          <a:r>
            <a:rPr lang="en-GB" b="1" dirty="0"/>
            <a:t> analysis</a:t>
          </a:r>
        </a:p>
      </dgm:t>
    </dgm:pt>
    <dgm:pt modelId="{FC714052-33AF-CC4A-B640-D63D0F52BEAB}" type="parTrans" cxnId="{017CACB0-BE3E-6D43-BFB4-6F916B5C0F67}">
      <dgm:prSet/>
      <dgm:spPr/>
      <dgm:t>
        <a:bodyPr/>
        <a:lstStyle/>
        <a:p>
          <a:endParaRPr lang="en-GB"/>
        </a:p>
      </dgm:t>
    </dgm:pt>
    <dgm:pt modelId="{52CC202B-560B-0742-B631-0BB4CBA6129D}" type="sibTrans" cxnId="{017CACB0-BE3E-6D43-BFB4-6F916B5C0F67}">
      <dgm:prSet/>
      <dgm:spPr/>
      <dgm:t>
        <a:bodyPr/>
        <a:lstStyle/>
        <a:p>
          <a:endParaRPr lang="en-GB"/>
        </a:p>
      </dgm:t>
    </dgm:pt>
    <dgm:pt modelId="{50B229F7-2872-F441-9A14-E0BDCBF4AE34}">
      <dgm:prSet phldrT="[Text]" custT="1"/>
      <dgm:spPr/>
      <dgm:t>
        <a:bodyPr/>
        <a:lstStyle/>
        <a:p>
          <a:r>
            <a:rPr lang="en-GB" sz="2000" dirty="0"/>
            <a:t>ANOVA</a:t>
          </a:r>
        </a:p>
      </dgm:t>
    </dgm:pt>
    <dgm:pt modelId="{433E85BD-BF06-D340-9F21-F4EEB9453831}" type="parTrans" cxnId="{5F170C48-7974-EB49-9AFE-FBAECB59A3CE}">
      <dgm:prSet/>
      <dgm:spPr/>
      <dgm:t>
        <a:bodyPr/>
        <a:lstStyle/>
        <a:p>
          <a:endParaRPr lang="en-GB"/>
        </a:p>
      </dgm:t>
    </dgm:pt>
    <dgm:pt modelId="{13768E82-84C1-7A41-B6CB-5EE0E25008E5}" type="sibTrans" cxnId="{5F170C48-7974-EB49-9AFE-FBAECB59A3CE}">
      <dgm:prSet/>
      <dgm:spPr/>
      <dgm:t>
        <a:bodyPr/>
        <a:lstStyle/>
        <a:p>
          <a:endParaRPr lang="en-GB"/>
        </a:p>
      </dgm:t>
    </dgm:pt>
    <dgm:pt modelId="{F3100A2C-269D-2B4E-86AE-F15F3678F440}">
      <dgm:prSet phldrT="[Text]" custT="1"/>
      <dgm:spPr/>
      <dgm:t>
        <a:bodyPr/>
        <a:lstStyle/>
        <a:p>
          <a:r>
            <a:rPr lang="en-GB" sz="2000" dirty="0"/>
            <a:t>Mixed linear models</a:t>
          </a:r>
        </a:p>
      </dgm:t>
    </dgm:pt>
    <dgm:pt modelId="{069AED70-9145-A54A-8F02-5EE5F2A41297}" type="parTrans" cxnId="{106AF351-EF2A-2A4D-AECD-54B061CBAFA8}">
      <dgm:prSet/>
      <dgm:spPr/>
      <dgm:t>
        <a:bodyPr/>
        <a:lstStyle/>
        <a:p>
          <a:endParaRPr lang="en-GB"/>
        </a:p>
      </dgm:t>
    </dgm:pt>
    <dgm:pt modelId="{15D85929-B320-8543-A0DE-E8C820A473C6}" type="sibTrans" cxnId="{106AF351-EF2A-2A4D-AECD-54B061CBAFA8}">
      <dgm:prSet/>
      <dgm:spPr/>
      <dgm:t>
        <a:bodyPr/>
        <a:lstStyle/>
        <a:p>
          <a:endParaRPr lang="en-GB"/>
        </a:p>
      </dgm:t>
    </dgm:pt>
    <dgm:pt modelId="{45402204-526F-0E4E-A250-E94DC40A786B}">
      <dgm:prSet phldrT="[Text]"/>
      <dgm:spPr/>
      <dgm:t>
        <a:bodyPr/>
        <a:lstStyle/>
        <a:p>
          <a:r>
            <a:rPr lang="en-GB" dirty="0" err="1"/>
            <a:t>hdWGCNA</a:t>
          </a:r>
          <a:endParaRPr lang="en-GB" dirty="0"/>
        </a:p>
      </dgm:t>
    </dgm:pt>
    <dgm:pt modelId="{10866505-8E39-C140-87F6-FFB5793A3566}" type="parTrans" cxnId="{2EBF23FE-B091-F14C-95CA-34F311781012}">
      <dgm:prSet/>
      <dgm:spPr/>
      <dgm:t>
        <a:bodyPr/>
        <a:lstStyle/>
        <a:p>
          <a:endParaRPr lang="en-GB"/>
        </a:p>
      </dgm:t>
    </dgm:pt>
    <dgm:pt modelId="{D43B10FA-42BD-F348-8DDE-A3F65520395E}" type="sibTrans" cxnId="{2EBF23FE-B091-F14C-95CA-34F311781012}">
      <dgm:prSet/>
      <dgm:spPr/>
      <dgm:t>
        <a:bodyPr/>
        <a:lstStyle/>
        <a:p>
          <a:endParaRPr lang="en-GB"/>
        </a:p>
      </dgm:t>
    </dgm:pt>
    <dgm:pt modelId="{7CFC5171-9B39-C345-A995-1DBF9635CB54}">
      <dgm:prSet phldrT="[Text]"/>
      <dgm:spPr/>
      <dgm:t>
        <a:bodyPr/>
        <a:lstStyle/>
        <a:p>
          <a:r>
            <a:rPr lang="en-GB" b="1" dirty="0"/>
            <a:t>Cell-cell </a:t>
          </a:r>
          <a:r>
            <a:rPr lang="en-GB" b="1" dirty="0" err="1"/>
            <a:t>comunication</a:t>
          </a:r>
          <a:endParaRPr lang="en-GB" b="1" dirty="0"/>
        </a:p>
      </dgm:t>
    </dgm:pt>
    <dgm:pt modelId="{A1846A49-E0AB-E34A-9F8E-21CAA652D505}" type="parTrans" cxnId="{FFCEA567-82BC-954D-B055-2626D140C402}">
      <dgm:prSet/>
      <dgm:spPr/>
      <dgm:t>
        <a:bodyPr/>
        <a:lstStyle/>
        <a:p>
          <a:endParaRPr lang="en-GB"/>
        </a:p>
      </dgm:t>
    </dgm:pt>
    <dgm:pt modelId="{192EDDF9-6F6D-964F-9B8F-97FB59556D75}" type="sibTrans" cxnId="{FFCEA567-82BC-954D-B055-2626D140C402}">
      <dgm:prSet/>
      <dgm:spPr/>
      <dgm:t>
        <a:bodyPr/>
        <a:lstStyle/>
        <a:p>
          <a:endParaRPr lang="en-GB"/>
        </a:p>
      </dgm:t>
    </dgm:pt>
    <dgm:pt modelId="{25D6043A-3F31-4F49-B6DC-09586B88E816}">
      <dgm:prSet phldrT="[Text]"/>
      <dgm:spPr/>
      <dgm:t>
        <a:bodyPr/>
        <a:lstStyle/>
        <a:p>
          <a:r>
            <a:rPr lang="en-GB" dirty="0" err="1"/>
            <a:t>Cellchat</a:t>
          </a:r>
          <a:endParaRPr lang="en-GB" dirty="0"/>
        </a:p>
      </dgm:t>
    </dgm:pt>
    <dgm:pt modelId="{325FB03C-96E1-DB41-AEDF-EE64A155B116}" type="parTrans" cxnId="{71E87124-3C30-0440-98DB-E31E92A36814}">
      <dgm:prSet/>
      <dgm:spPr/>
      <dgm:t>
        <a:bodyPr/>
        <a:lstStyle/>
        <a:p>
          <a:endParaRPr lang="en-GB"/>
        </a:p>
      </dgm:t>
    </dgm:pt>
    <dgm:pt modelId="{F0E1743C-E4D7-0647-9D73-489BE3BA71C6}" type="sibTrans" cxnId="{71E87124-3C30-0440-98DB-E31E92A36814}">
      <dgm:prSet/>
      <dgm:spPr/>
      <dgm:t>
        <a:bodyPr/>
        <a:lstStyle/>
        <a:p>
          <a:endParaRPr lang="en-GB"/>
        </a:p>
      </dgm:t>
    </dgm:pt>
    <dgm:pt modelId="{D3B4F811-178E-4549-86DF-4F898DA197E6}">
      <dgm:prSet phldrT="[Text]"/>
      <dgm:spPr/>
      <dgm:t>
        <a:bodyPr/>
        <a:lstStyle/>
        <a:p>
          <a:r>
            <a:rPr lang="en-GB" dirty="0"/>
            <a:t>Wilcoxon</a:t>
          </a:r>
        </a:p>
      </dgm:t>
    </dgm:pt>
    <dgm:pt modelId="{83337B12-E5AA-064A-8136-7738F02FB854}" type="parTrans" cxnId="{70916B02-A70E-D74F-905C-13856D8FA640}">
      <dgm:prSet/>
      <dgm:spPr/>
      <dgm:t>
        <a:bodyPr/>
        <a:lstStyle/>
        <a:p>
          <a:endParaRPr lang="en-GB"/>
        </a:p>
      </dgm:t>
    </dgm:pt>
    <dgm:pt modelId="{620A260F-A841-734A-9C5B-6F4FFFF4D421}" type="sibTrans" cxnId="{70916B02-A70E-D74F-905C-13856D8FA640}">
      <dgm:prSet/>
      <dgm:spPr/>
      <dgm:t>
        <a:bodyPr/>
        <a:lstStyle/>
        <a:p>
          <a:endParaRPr lang="en-GB"/>
        </a:p>
      </dgm:t>
    </dgm:pt>
    <dgm:pt modelId="{C95E068A-8576-B24B-BAD0-28E67C876F6B}" type="pres">
      <dgm:prSet presAssocID="{6D849432-2B73-AD4B-ADC7-C680E9720730}" presName="Name0" presStyleCnt="0">
        <dgm:presLayoutVars>
          <dgm:dir/>
          <dgm:animLvl val="lvl"/>
          <dgm:resizeHandles val="exact"/>
        </dgm:presLayoutVars>
      </dgm:prSet>
      <dgm:spPr/>
    </dgm:pt>
    <dgm:pt modelId="{4732A35F-ADE9-8F42-88E7-76A272A1D7E2}" type="pres">
      <dgm:prSet presAssocID="{456A3BC6-554E-1141-8A8E-E3DE77B289FC}" presName="composite" presStyleCnt="0"/>
      <dgm:spPr/>
    </dgm:pt>
    <dgm:pt modelId="{AA190BB1-85C4-8945-B60E-CA960E8F2B6B}" type="pres">
      <dgm:prSet presAssocID="{456A3BC6-554E-1141-8A8E-E3DE77B289FC}" presName="parTx" presStyleLbl="alignNode1" presStyleIdx="0" presStyleCnt="4" custLinFactNeighborX="-4448" custLinFactNeighborY="687">
        <dgm:presLayoutVars>
          <dgm:chMax val="0"/>
          <dgm:chPref val="0"/>
          <dgm:bulletEnabled val="1"/>
        </dgm:presLayoutVars>
      </dgm:prSet>
      <dgm:spPr/>
    </dgm:pt>
    <dgm:pt modelId="{6B62E6F2-23A8-6B42-8EA4-BA2245BFA2AE}" type="pres">
      <dgm:prSet presAssocID="{456A3BC6-554E-1141-8A8E-E3DE77B289FC}" presName="desTx" presStyleLbl="alignAccFollowNode1" presStyleIdx="0" presStyleCnt="4">
        <dgm:presLayoutVars>
          <dgm:bulletEnabled val="1"/>
        </dgm:presLayoutVars>
      </dgm:prSet>
      <dgm:spPr/>
    </dgm:pt>
    <dgm:pt modelId="{4E19E541-0B93-2B4E-912D-A54D68A30B5D}" type="pres">
      <dgm:prSet presAssocID="{B616E883-E5B3-844E-A129-4C4FE7311CD4}" presName="space" presStyleCnt="0"/>
      <dgm:spPr/>
    </dgm:pt>
    <dgm:pt modelId="{C6554EFC-DC40-A04C-B9DF-06ED8AAF1C74}" type="pres">
      <dgm:prSet presAssocID="{D7378A33-B176-7543-AE21-50296DEED320}" presName="composite" presStyleCnt="0"/>
      <dgm:spPr/>
    </dgm:pt>
    <dgm:pt modelId="{F2B35AAD-1765-7B48-B7E5-793528117FF8}" type="pres">
      <dgm:prSet presAssocID="{D7378A33-B176-7543-AE21-50296DEED32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D6FA5EF-6E93-E147-9F9C-C543192E3CD4}" type="pres">
      <dgm:prSet presAssocID="{D7378A33-B176-7543-AE21-50296DEED320}" presName="desTx" presStyleLbl="alignAccFollowNode1" presStyleIdx="1" presStyleCnt="4">
        <dgm:presLayoutVars>
          <dgm:bulletEnabled val="1"/>
        </dgm:presLayoutVars>
      </dgm:prSet>
      <dgm:spPr/>
    </dgm:pt>
    <dgm:pt modelId="{99279D67-0E8E-4A44-A105-DA8A2CBFEDF1}" type="pres">
      <dgm:prSet presAssocID="{FB96EAE0-EC9A-FC41-9031-B80871002BD2}" presName="space" presStyleCnt="0"/>
      <dgm:spPr/>
    </dgm:pt>
    <dgm:pt modelId="{FE9F2ACB-078C-E648-9214-84A2EC87957B}" type="pres">
      <dgm:prSet presAssocID="{615A5E71-6C6F-474D-BD31-A36183030348}" presName="composite" presStyleCnt="0"/>
      <dgm:spPr/>
    </dgm:pt>
    <dgm:pt modelId="{1CD88912-F5DA-D944-9B8D-EB9D58477313}" type="pres">
      <dgm:prSet presAssocID="{615A5E71-6C6F-474D-BD31-A3618303034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5A171EB-5876-0144-8E37-2CB96D52EC4E}" type="pres">
      <dgm:prSet presAssocID="{615A5E71-6C6F-474D-BD31-A36183030348}" presName="desTx" presStyleLbl="alignAccFollowNode1" presStyleIdx="2" presStyleCnt="4">
        <dgm:presLayoutVars>
          <dgm:bulletEnabled val="1"/>
        </dgm:presLayoutVars>
      </dgm:prSet>
      <dgm:spPr/>
    </dgm:pt>
    <dgm:pt modelId="{AC96EE2A-1D4E-2C45-A455-C6F0D95B64DD}" type="pres">
      <dgm:prSet presAssocID="{52CC202B-560B-0742-B631-0BB4CBA6129D}" presName="space" presStyleCnt="0"/>
      <dgm:spPr/>
    </dgm:pt>
    <dgm:pt modelId="{3FB75402-1830-784B-9350-04300F9A078C}" type="pres">
      <dgm:prSet presAssocID="{7CFC5171-9B39-C345-A995-1DBF9635CB54}" presName="composite" presStyleCnt="0"/>
      <dgm:spPr/>
    </dgm:pt>
    <dgm:pt modelId="{E25E6B98-15C4-B14F-ABC9-B8F74CE8C591}" type="pres">
      <dgm:prSet presAssocID="{7CFC5171-9B39-C345-A995-1DBF9635CB5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125B958-29F2-734D-9B33-2F346FFE353D}" type="pres">
      <dgm:prSet presAssocID="{7CFC5171-9B39-C345-A995-1DBF9635CB5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70916B02-A70E-D74F-905C-13856D8FA640}" srcId="{D7378A33-B176-7543-AE21-50296DEED320}" destId="{D3B4F811-178E-4549-86DF-4F898DA197E6}" srcOrd="0" destOrd="0" parTransId="{83337B12-E5AA-064A-8136-7738F02FB854}" sibTransId="{620A260F-A841-734A-9C5B-6F4FFFF4D421}"/>
    <dgm:cxn modelId="{71E87124-3C30-0440-98DB-E31E92A36814}" srcId="{7CFC5171-9B39-C345-A995-1DBF9635CB54}" destId="{25D6043A-3F31-4F49-B6DC-09586B88E816}" srcOrd="0" destOrd="0" parTransId="{325FB03C-96E1-DB41-AEDF-EE64A155B116}" sibTransId="{F0E1743C-E4D7-0647-9D73-489BE3BA71C6}"/>
    <dgm:cxn modelId="{853FD332-EBE9-4F49-AAC8-F3B87281A826}" type="presOf" srcId="{7CFC5171-9B39-C345-A995-1DBF9635CB54}" destId="{E25E6B98-15C4-B14F-ABC9-B8F74CE8C591}" srcOrd="0" destOrd="0" presId="urn:microsoft.com/office/officeart/2005/8/layout/hList1"/>
    <dgm:cxn modelId="{5F170C48-7974-EB49-9AFE-FBAECB59A3CE}" srcId="{456A3BC6-554E-1141-8A8E-E3DE77B289FC}" destId="{50B229F7-2872-F441-9A14-E0BDCBF4AE34}" srcOrd="1" destOrd="0" parTransId="{433E85BD-BF06-D340-9F21-F4EEB9453831}" sibTransId="{13768E82-84C1-7A41-B6CB-5EE0E25008E5}"/>
    <dgm:cxn modelId="{A565CC4A-EBBA-5047-83ED-75D420020BD5}" type="presOf" srcId="{615A5E71-6C6F-474D-BD31-A36183030348}" destId="{1CD88912-F5DA-D944-9B8D-EB9D58477313}" srcOrd="0" destOrd="0" presId="urn:microsoft.com/office/officeart/2005/8/layout/hList1"/>
    <dgm:cxn modelId="{106AF351-EF2A-2A4D-AECD-54B061CBAFA8}" srcId="{456A3BC6-554E-1141-8A8E-E3DE77B289FC}" destId="{F3100A2C-269D-2B4E-86AE-F15F3678F440}" srcOrd="2" destOrd="0" parTransId="{069AED70-9145-A54A-8F02-5EE5F2A41297}" sibTransId="{15D85929-B320-8543-A0DE-E8C820A473C6}"/>
    <dgm:cxn modelId="{A2A5B457-E44C-FD48-9F48-18C9041ABCE8}" type="presOf" srcId="{25D6043A-3F31-4F49-B6DC-09586B88E816}" destId="{F125B958-29F2-734D-9B33-2F346FFE353D}" srcOrd="0" destOrd="0" presId="urn:microsoft.com/office/officeart/2005/8/layout/hList1"/>
    <dgm:cxn modelId="{83A48D5A-1E26-5E4F-A5E4-274057AADAD3}" srcId="{D7378A33-B176-7543-AE21-50296DEED320}" destId="{CA27B0E8-0A33-9142-92F2-4C5CF3BCF9A9}" srcOrd="1" destOrd="0" parTransId="{71A6C073-574F-5D48-8691-FA689B6A9ED4}" sibTransId="{F67EB138-EBF5-B04C-8C88-814F14669D65}"/>
    <dgm:cxn modelId="{05A2BC64-8B53-9E40-9212-D8D352C20D1E}" srcId="{6D849432-2B73-AD4B-ADC7-C680E9720730}" destId="{D7378A33-B176-7543-AE21-50296DEED320}" srcOrd="1" destOrd="0" parTransId="{AA26A897-EF5F-4548-B35A-E18ECA6964C9}" sibTransId="{FB96EAE0-EC9A-FC41-9031-B80871002BD2}"/>
    <dgm:cxn modelId="{FFCEA567-82BC-954D-B055-2626D140C402}" srcId="{6D849432-2B73-AD4B-ADC7-C680E9720730}" destId="{7CFC5171-9B39-C345-A995-1DBF9635CB54}" srcOrd="3" destOrd="0" parTransId="{A1846A49-E0AB-E34A-9F8E-21CAA652D505}" sibTransId="{192EDDF9-6F6D-964F-9B8F-97FB59556D75}"/>
    <dgm:cxn modelId="{35889B95-0676-B64D-ACB6-B0B3542E768D}" type="presOf" srcId="{50B229F7-2872-F441-9A14-E0BDCBF4AE34}" destId="{6B62E6F2-23A8-6B42-8EA4-BA2245BFA2AE}" srcOrd="0" destOrd="1" presId="urn:microsoft.com/office/officeart/2005/8/layout/hList1"/>
    <dgm:cxn modelId="{0649629A-0423-3E4D-9C70-F39C338C9846}" type="presOf" srcId="{6D849432-2B73-AD4B-ADC7-C680E9720730}" destId="{C95E068A-8576-B24B-BAD0-28E67C876F6B}" srcOrd="0" destOrd="0" presId="urn:microsoft.com/office/officeart/2005/8/layout/hList1"/>
    <dgm:cxn modelId="{01E8DD9F-F31C-A14D-AB5F-FF9EBC34FCCA}" srcId="{456A3BC6-554E-1141-8A8E-E3DE77B289FC}" destId="{42D9533D-CE06-3648-A5DE-3DC2B9DE8A42}" srcOrd="0" destOrd="0" parTransId="{8B9C7AE6-0EFE-D443-9B07-81575F8A994B}" sibTransId="{BA9F62A1-968D-414E-8EA6-30725DE89B6C}"/>
    <dgm:cxn modelId="{7DC2D7AA-38DD-9A45-8875-8734E130D723}" type="presOf" srcId="{D7378A33-B176-7543-AE21-50296DEED320}" destId="{F2B35AAD-1765-7B48-B7E5-793528117FF8}" srcOrd="0" destOrd="0" presId="urn:microsoft.com/office/officeart/2005/8/layout/hList1"/>
    <dgm:cxn modelId="{017CACB0-BE3E-6D43-BFB4-6F916B5C0F67}" srcId="{6D849432-2B73-AD4B-ADC7-C680E9720730}" destId="{615A5E71-6C6F-474D-BD31-A36183030348}" srcOrd="2" destOrd="0" parTransId="{FC714052-33AF-CC4A-B640-D63D0F52BEAB}" sibTransId="{52CC202B-560B-0742-B631-0BB4CBA6129D}"/>
    <dgm:cxn modelId="{96E094B1-D697-4040-B572-CCF5D103BB6B}" type="presOf" srcId="{42D9533D-CE06-3648-A5DE-3DC2B9DE8A42}" destId="{6B62E6F2-23A8-6B42-8EA4-BA2245BFA2AE}" srcOrd="0" destOrd="0" presId="urn:microsoft.com/office/officeart/2005/8/layout/hList1"/>
    <dgm:cxn modelId="{6F9B17C5-C59A-0C45-9343-8E48D2A34BCC}" type="presOf" srcId="{CA27B0E8-0A33-9142-92F2-4C5CF3BCF9A9}" destId="{3D6FA5EF-6E93-E147-9F9C-C543192E3CD4}" srcOrd="0" destOrd="1" presId="urn:microsoft.com/office/officeart/2005/8/layout/hList1"/>
    <dgm:cxn modelId="{CADCAFC7-D81B-E54C-A109-EE98FB876A6D}" type="presOf" srcId="{D3B4F811-178E-4549-86DF-4F898DA197E6}" destId="{3D6FA5EF-6E93-E147-9F9C-C543192E3CD4}" srcOrd="0" destOrd="0" presId="urn:microsoft.com/office/officeart/2005/8/layout/hList1"/>
    <dgm:cxn modelId="{650252CC-0CED-1142-ABDE-448F6BFD74E3}" type="presOf" srcId="{45402204-526F-0E4E-A250-E94DC40A786B}" destId="{55A171EB-5876-0144-8E37-2CB96D52EC4E}" srcOrd="0" destOrd="0" presId="urn:microsoft.com/office/officeart/2005/8/layout/hList1"/>
    <dgm:cxn modelId="{DF2963D7-6189-DB4D-B621-53661466BBB5}" type="presOf" srcId="{F3100A2C-269D-2B4E-86AE-F15F3678F440}" destId="{6B62E6F2-23A8-6B42-8EA4-BA2245BFA2AE}" srcOrd="0" destOrd="2" presId="urn:microsoft.com/office/officeart/2005/8/layout/hList1"/>
    <dgm:cxn modelId="{C0BB7BE8-8F37-9947-94FA-F631EDE61751}" type="presOf" srcId="{456A3BC6-554E-1141-8A8E-E3DE77B289FC}" destId="{AA190BB1-85C4-8945-B60E-CA960E8F2B6B}" srcOrd="0" destOrd="0" presId="urn:microsoft.com/office/officeart/2005/8/layout/hList1"/>
    <dgm:cxn modelId="{143FAAFD-D5C6-E14A-8E51-3E227D01A5CF}" srcId="{6D849432-2B73-AD4B-ADC7-C680E9720730}" destId="{456A3BC6-554E-1141-8A8E-E3DE77B289FC}" srcOrd="0" destOrd="0" parTransId="{530FECAD-92C8-1A4B-9B06-3A831DF9CAA8}" sibTransId="{B616E883-E5B3-844E-A129-4C4FE7311CD4}"/>
    <dgm:cxn modelId="{2EBF23FE-B091-F14C-95CA-34F311781012}" srcId="{615A5E71-6C6F-474D-BD31-A36183030348}" destId="{45402204-526F-0E4E-A250-E94DC40A786B}" srcOrd="0" destOrd="0" parTransId="{10866505-8E39-C140-87F6-FFB5793A3566}" sibTransId="{D43B10FA-42BD-F348-8DDE-A3F65520395E}"/>
    <dgm:cxn modelId="{DEDF3089-E222-3E46-906D-994DA60A5C0C}" type="presParOf" srcId="{C95E068A-8576-B24B-BAD0-28E67C876F6B}" destId="{4732A35F-ADE9-8F42-88E7-76A272A1D7E2}" srcOrd="0" destOrd="0" presId="urn:microsoft.com/office/officeart/2005/8/layout/hList1"/>
    <dgm:cxn modelId="{1F6ADA9C-ED7D-6A4B-BCEA-A40553D62B37}" type="presParOf" srcId="{4732A35F-ADE9-8F42-88E7-76A272A1D7E2}" destId="{AA190BB1-85C4-8945-B60E-CA960E8F2B6B}" srcOrd="0" destOrd="0" presId="urn:microsoft.com/office/officeart/2005/8/layout/hList1"/>
    <dgm:cxn modelId="{9B5F5F78-9CAD-2746-B637-FF97C7A7FF5D}" type="presParOf" srcId="{4732A35F-ADE9-8F42-88E7-76A272A1D7E2}" destId="{6B62E6F2-23A8-6B42-8EA4-BA2245BFA2AE}" srcOrd="1" destOrd="0" presId="urn:microsoft.com/office/officeart/2005/8/layout/hList1"/>
    <dgm:cxn modelId="{1A5AFD65-2011-A446-AAB0-63854A75A3AE}" type="presParOf" srcId="{C95E068A-8576-B24B-BAD0-28E67C876F6B}" destId="{4E19E541-0B93-2B4E-912D-A54D68A30B5D}" srcOrd="1" destOrd="0" presId="urn:microsoft.com/office/officeart/2005/8/layout/hList1"/>
    <dgm:cxn modelId="{2C6C3636-E9EA-AC45-924B-F534C3B029A6}" type="presParOf" srcId="{C95E068A-8576-B24B-BAD0-28E67C876F6B}" destId="{C6554EFC-DC40-A04C-B9DF-06ED8AAF1C74}" srcOrd="2" destOrd="0" presId="urn:microsoft.com/office/officeart/2005/8/layout/hList1"/>
    <dgm:cxn modelId="{2D5F1E02-1D16-0444-AC23-B2D0B9DA6428}" type="presParOf" srcId="{C6554EFC-DC40-A04C-B9DF-06ED8AAF1C74}" destId="{F2B35AAD-1765-7B48-B7E5-793528117FF8}" srcOrd="0" destOrd="0" presId="urn:microsoft.com/office/officeart/2005/8/layout/hList1"/>
    <dgm:cxn modelId="{46339198-BE71-364A-8BB2-BC25CE255CA6}" type="presParOf" srcId="{C6554EFC-DC40-A04C-B9DF-06ED8AAF1C74}" destId="{3D6FA5EF-6E93-E147-9F9C-C543192E3CD4}" srcOrd="1" destOrd="0" presId="urn:microsoft.com/office/officeart/2005/8/layout/hList1"/>
    <dgm:cxn modelId="{19E8A265-896B-C844-B727-CE2584A427DB}" type="presParOf" srcId="{C95E068A-8576-B24B-BAD0-28E67C876F6B}" destId="{99279D67-0E8E-4A44-A105-DA8A2CBFEDF1}" srcOrd="3" destOrd="0" presId="urn:microsoft.com/office/officeart/2005/8/layout/hList1"/>
    <dgm:cxn modelId="{C137EF00-FB9D-0A45-B1E7-B6451DAF9969}" type="presParOf" srcId="{C95E068A-8576-B24B-BAD0-28E67C876F6B}" destId="{FE9F2ACB-078C-E648-9214-84A2EC87957B}" srcOrd="4" destOrd="0" presId="urn:microsoft.com/office/officeart/2005/8/layout/hList1"/>
    <dgm:cxn modelId="{46F75093-8A71-1F40-B307-6294D43CB36F}" type="presParOf" srcId="{FE9F2ACB-078C-E648-9214-84A2EC87957B}" destId="{1CD88912-F5DA-D944-9B8D-EB9D58477313}" srcOrd="0" destOrd="0" presId="urn:microsoft.com/office/officeart/2005/8/layout/hList1"/>
    <dgm:cxn modelId="{EC06FC40-4935-DF42-92A0-93DF3C7795DC}" type="presParOf" srcId="{FE9F2ACB-078C-E648-9214-84A2EC87957B}" destId="{55A171EB-5876-0144-8E37-2CB96D52EC4E}" srcOrd="1" destOrd="0" presId="urn:microsoft.com/office/officeart/2005/8/layout/hList1"/>
    <dgm:cxn modelId="{7E36FD83-1B53-994B-B65E-FFA8403E8857}" type="presParOf" srcId="{C95E068A-8576-B24B-BAD0-28E67C876F6B}" destId="{AC96EE2A-1D4E-2C45-A455-C6F0D95B64DD}" srcOrd="5" destOrd="0" presId="urn:microsoft.com/office/officeart/2005/8/layout/hList1"/>
    <dgm:cxn modelId="{EAE0A5EA-B52D-E641-A70A-16C2AA2130E4}" type="presParOf" srcId="{C95E068A-8576-B24B-BAD0-28E67C876F6B}" destId="{3FB75402-1830-784B-9350-04300F9A078C}" srcOrd="6" destOrd="0" presId="urn:microsoft.com/office/officeart/2005/8/layout/hList1"/>
    <dgm:cxn modelId="{04224B3C-7C64-7141-91A1-9A5C0EC3EB57}" type="presParOf" srcId="{3FB75402-1830-784B-9350-04300F9A078C}" destId="{E25E6B98-15C4-B14F-ABC9-B8F74CE8C591}" srcOrd="0" destOrd="0" presId="urn:microsoft.com/office/officeart/2005/8/layout/hList1"/>
    <dgm:cxn modelId="{6D40A236-CF0F-EA40-9368-8CF2DAFDC94D}" type="presParOf" srcId="{3FB75402-1830-784B-9350-04300F9A078C}" destId="{F125B958-29F2-734D-9B33-2F346FFE353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5B6A8B-BA23-44AB-9169-EABE8EE8AE6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4D383E-932F-4B67-864D-F0020E2F15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Price</a:t>
          </a:r>
        </a:p>
      </dgm:t>
    </dgm:pt>
    <dgm:pt modelId="{0DB70853-FE73-44A1-8605-5BB3C5DE1715}" type="parTrans" cxnId="{8E3CD82A-81D6-407C-828A-DCAC06429097}">
      <dgm:prSet/>
      <dgm:spPr/>
      <dgm:t>
        <a:bodyPr/>
        <a:lstStyle/>
        <a:p>
          <a:endParaRPr lang="en-US"/>
        </a:p>
      </dgm:t>
    </dgm:pt>
    <dgm:pt modelId="{1B989BDA-87D1-41B8-9DB6-B00390F48C57}" type="sibTrans" cxnId="{8E3CD82A-81D6-407C-828A-DCAC06429097}">
      <dgm:prSet/>
      <dgm:spPr/>
      <dgm:t>
        <a:bodyPr/>
        <a:lstStyle/>
        <a:p>
          <a:endParaRPr lang="en-US"/>
        </a:p>
      </dgm:t>
    </dgm:pt>
    <dgm:pt modelId="{6C0A37EF-629F-4489-A5A4-074DA6A18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Tissue collection</a:t>
          </a:r>
        </a:p>
      </dgm:t>
    </dgm:pt>
    <dgm:pt modelId="{C34D4F7D-0027-4FB5-A841-F735F2FB2C80}" type="parTrans" cxnId="{59A33923-3D1E-4C26-97F6-6AA66618DDC9}">
      <dgm:prSet/>
      <dgm:spPr/>
      <dgm:t>
        <a:bodyPr/>
        <a:lstStyle/>
        <a:p>
          <a:endParaRPr lang="en-US"/>
        </a:p>
      </dgm:t>
    </dgm:pt>
    <dgm:pt modelId="{404B5F9F-1CF1-4E80-8C17-E120A178B161}" type="sibTrans" cxnId="{59A33923-3D1E-4C26-97F6-6AA66618DDC9}">
      <dgm:prSet/>
      <dgm:spPr/>
      <dgm:t>
        <a:bodyPr/>
        <a:lstStyle/>
        <a:p>
          <a:endParaRPr lang="en-US"/>
        </a:p>
      </dgm:t>
    </dgm:pt>
    <dgm:pt modelId="{C00C0AAA-C88F-4482-9D81-FC47969A17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</a:t>
          </a:r>
        </a:p>
      </dgm:t>
    </dgm:pt>
    <dgm:pt modelId="{28B677E1-07D3-4A32-AD9A-243CFDAA93A5}" type="parTrans" cxnId="{4F0D0967-29AE-48EC-926A-F17AE5BBBCD8}">
      <dgm:prSet/>
      <dgm:spPr/>
      <dgm:t>
        <a:bodyPr/>
        <a:lstStyle/>
        <a:p>
          <a:endParaRPr lang="en-US"/>
        </a:p>
      </dgm:t>
    </dgm:pt>
    <dgm:pt modelId="{A5B722C7-DB4F-4F09-B8E1-5E4BE3E03346}" type="sibTrans" cxnId="{4F0D0967-29AE-48EC-926A-F17AE5BBBCD8}">
      <dgm:prSet/>
      <dgm:spPr/>
      <dgm:t>
        <a:bodyPr/>
        <a:lstStyle/>
        <a:p>
          <a:endParaRPr lang="en-US"/>
        </a:p>
      </dgm:t>
    </dgm:pt>
    <dgm:pt modelId="{DC23C8A4-D001-451E-B890-BA4C357E1F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Computational limitations</a:t>
          </a:r>
        </a:p>
      </dgm:t>
    </dgm:pt>
    <dgm:pt modelId="{4BA99598-A030-4FB1-921D-7300D8637610}" type="parTrans" cxnId="{B5A880E4-88FD-4DB7-BEC5-71127402F008}">
      <dgm:prSet/>
      <dgm:spPr/>
      <dgm:t>
        <a:bodyPr/>
        <a:lstStyle/>
        <a:p>
          <a:endParaRPr lang="en-US"/>
        </a:p>
      </dgm:t>
    </dgm:pt>
    <dgm:pt modelId="{A57B4D62-98D1-41D5-8A6C-1CE15C8139FB}" type="sibTrans" cxnId="{B5A880E4-88FD-4DB7-BEC5-71127402F008}">
      <dgm:prSet/>
      <dgm:spPr/>
      <dgm:t>
        <a:bodyPr/>
        <a:lstStyle/>
        <a:p>
          <a:endParaRPr lang="en-US"/>
        </a:p>
      </dgm:t>
    </dgm:pt>
    <dgm:pt modelId="{D6E31970-5BD7-4C0A-ABBE-172896DB5272}" type="pres">
      <dgm:prSet presAssocID="{0F5B6A8B-BA23-44AB-9169-EABE8EE8AE6F}" presName="root" presStyleCnt="0">
        <dgm:presLayoutVars>
          <dgm:dir/>
          <dgm:resizeHandles val="exact"/>
        </dgm:presLayoutVars>
      </dgm:prSet>
      <dgm:spPr/>
    </dgm:pt>
    <dgm:pt modelId="{CB9E47DD-A396-4ECF-AE45-AC357AA4E54D}" type="pres">
      <dgm:prSet presAssocID="{934D383E-932F-4B67-864D-F0020E2F1501}" presName="compNode" presStyleCnt="0"/>
      <dgm:spPr/>
    </dgm:pt>
    <dgm:pt modelId="{1EB0333F-85C2-40D8-8569-68A6B3148DD4}" type="pres">
      <dgm:prSet presAssocID="{934D383E-932F-4B67-864D-F0020E2F15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5A178857-C76E-4AE6-AA8A-A001F0540F85}" type="pres">
      <dgm:prSet presAssocID="{934D383E-932F-4B67-864D-F0020E2F1501}" presName="spaceRect" presStyleCnt="0"/>
      <dgm:spPr/>
    </dgm:pt>
    <dgm:pt modelId="{84794428-9DC9-45F4-BC02-1914246D87A6}" type="pres">
      <dgm:prSet presAssocID="{934D383E-932F-4B67-864D-F0020E2F1501}" presName="textRect" presStyleLbl="revTx" presStyleIdx="0" presStyleCnt="4">
        <dgm:presLayoutVars>
          <dgm:chMax val="1"/>
          <dgm:chPref val="1"/>
        </dgm:presLayoutVars>
      </dgm:prSet>
      <dgm:spPr/>
    </dgm:pt>
    <dgm:pt modelId="{ABCB1B50-AC39-4AB3-ADFE-24A6F6F090B2}" type="pres">
      <dgm:prSet presAssocID="{1B989BDA-87D1-41B8-9DB6-B00390F48C57}" presName="sibTrans" presStyleCnt="0"/>
      <dgm:spPr/>
    </dgm:pt>
    <dgm:pt modelId="{8DD8F85E-2711-4092-AF1C-7196A1E596B2}" type="pres">
      <dgm:prSet presAssocID="{6C0A37EF-629F-4489-A5A4-074DA6A18828}" presName="compNode" presStyleCnt="0"/>
      <dgm:spPr/>
    </dgm:pt>
    <dgm:pt modelId="{250B9CA9-E37F-44F4-89DF-D284BC54AAAE}" type="pres">
      <dgm:prSet presAssocID="{6C0A37EF-629F-4489-A5A4-074DA6A1882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E9353E53-D49D-44C3-BD55-EE6F8F2A7BFE}" type="pres">
      <dgm:prSet presAssocID="{6C0A37EF-629F-4489-A5A4-074DA6A18828}" presName="spaceRect" presStyleCnt="0"/>
      <dgm:spPr/>
    </dgm:pt>
    <dgm:pt modelId="{44E31476-913E-448F-A7A5-887F9874A069}" type="pres">
      <dgm:prSet presAssocID="{6C0A37EF-629F-4489-A5A4-074DA6A18828}" presName="textRect" presStyleLbl="revTx" presStyleIdx="1" presStyleCnt="4">
        <dgm:presLayoutVars>
          <dgm:chMax val="1"/>
          <dgm:chPref val="1"/>
        </dgm:presLayoutVars>
      </dgm:prSet>
      <dgm:spPr/>
    </dgm:pt>
    <dgm:pt modelId="{54BCEE6D-5649-4472-A958-FAF85EAF289A}" type="pres">
      <dgm:prSet presAssocID="{404B5F9F-1CF1-4E80-8C17-E120A178B161}" presName="sibTrans" presStyleCnt="0"/>
      <dgm:spPr/>
    </dgm:pt>
    <dgm:pt modelId="{D8FDAFEF-EB98-46FB-8F57-406701F3CD3C}" type="pres">
      <dgm:prSet presAssocID="{C00C0AAA-C88F-4482-9D81-FC47969A17CA}" presName="compNode" presStyleCnt="0"/>
      <dgm:spPr/>
    </dgm:pt>
    <dgm:pt modelId="{387588D3-AA27-4E4D-B8D0-6B847CFD9B20}" type="pres">
      <dgm:prSet presAssocID="{C00C0AAA-C88F-4482-9D81-FC47969A17C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DC0B01AA-957F-4B87-86FF-B64D11D49183}" type="pres">
      <dgm:prSet presAssocID="{C00C0AAA-C88F-4482-9D81-FC47969A17CA}" presName="spaceRect" presStyleCnt="0"/>
      <dgm:spPr/>
    </dgm:pt>
    <dgm:pt modelId="{2BAC97D2-D0AE-4EB1-BFC1-ABCC7B320E1E}" type="pres">
      <dgm:prSet presAssocID="{C00C0AAA-C88F-4482-9D81-FC47969A17CA}" presName="textRect" presStyleLbl="revTx" presStyleIdx="2" presStyleCnt="4">
        <dgm:presLayoutVars>
          <dgm:chMax val="1"/>
          <dgm:chPref val="1"/>
        </dgm:presLayoutVars>
      </dgm:prSet>
      <dgm:spPr/>
    </dgm:pt>
    <dgm:pt modelId="{6E442804-28AB-4BC1-AE9D-6D08485F48D0}" type="pres">
      <dgm:prSet presAssocID="{A5B722C7-DB4F-4F09-B8E1-5E4BE3E03346}" presName="sibTrans" presStyleCnt="0"/>
      <dgm:spPr/>
    </dgm:pt>
    <dgm:pt modelId="{78EADE76-B62B-4883-BAFA-B7D4D1607B34}" type="pres">
      <dgm:prSet presAssocID="{DC23C8A4-D001-451E-B890-BA4C357E1FBC}" presName="compNode" presStyleCnt="0"/>
      <dgm:spPr/>
    </dgm:pt>
    <dgm:pt modelId="{D8266DA8-E7DF-4B51-A135-11AEC57237EB}" type="pres">
      <dgm:prSet presAssocID="{DC23C8A4-D001-451E-B890-BA4C357E1F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6E06E63-93DF-47CC-B08C-558E5573C99B}" type="pres">
      <dgm:prSet presAssocID="{DC23C8A4-D001-451E-B890-BA4C357E1FBC}" presName="spaceRect" presStyleCnt="0"/>
      <dgm:spPr/>
    </dgm:pt>
    <dgm:pt modelId="{69E9816C-71A6-4998-A652-FF3823F73DED}" type="pres">
      <dgm:prSet presAssocID="{DC23C8A4-D001-451E-B890-BA4C357E1FB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DB5A809-7A06-4BB1-B45C-9CCD1D70A8FB}" type="presOf" srcId="{934D383E-932F-4B67-864D-F0020E2F1501}" destId="{84794428-9DC9-45F4-BC02-1914246D87A6}" srcOrd="0" destOrd="0" presId="urn:microsoft.com/office/officeart/2018/2/layout/IconLabelList"/>
    <dgm:cxn modelId="{86E9F712-96BE-4EED-A8AE-3F6A5F67F67F}" type="presOf" srcId="{C00C0AAA-C88F-4482-9D81-FC47969A17CA}" destId="{2BAC97D2-D0AE-4EB1-BFC1-ABCC7B320E1E}" srcOrd="0" destOrd="0" presId="urn:microsoft.com/office/officeart/2018/2/layout/IconLabelList"/>
    <dgm:cxn modelId="{F6ADFF14-5565-4C5C-8940-B3362ACCF872}" type="presOf" srcId="{0F5B6A8B-BA23-44AB-9169-EABE8EE8AE6F}" destId="{D6E31970-5BD7-4C0A-ABBE-172896DB5272}" srcOrd="0" destOrd="0" presId="urn:microsoft.com/office/officeart/2018/2/layout/IconLabelList"/>
    <dgm:cxn modelId="{59A33923-3D1E-4C26-97F6-6AA66618DDC9}" srcId="{0F5B6A8B-BA23-44AB-9169-EABE8EE8AE6F}" destId="{6C0A37EF-629F-4489-A5A4-074DA6A18828}" srcOrd="1" destOrd="0" parTransId="{C34D4F7D-0027-4FB5-A841-F735F2FB2C80}" sibTransId="{404B5F9F-1CF1-4E80-8C17-E120A178B161}"/>
    <dgm:cxn modelId="{8E3CD82A-81D6-407C-828A-DCAC06429097}" srcId="{0F5B6A8B-BA23-44AB-9169-EABE8EE8AE6F}" destId="{934D383E-932F-4B67-864D-F0020E2F1501}" srcOrd="0" destOrd="0" parTransId="{0DB70853-FE73-44A1-8605-5BB3C5DE1715}" sibTransId="{1B989BDA-87D1-41B8-9DB6-B00390F48C57}"/>
    <dgm:cxn modelId="{4F0D0967-29AE-48EC-926A-F17AE5BBBCD8}" srcId="{0F5B6A8B-BA23-44AB-9169-EABE8EE8AE6F}" destId="{C00C0AAA-C88F-4482-9D81-FC47969A17CA}" srcOrd="2" destOrd="0" parTransId="{28B677E1-07D3-4A32-AD9A-243CFDAA93A5}" sibTransId="{A5B722C7-DB4F-4F09-B8E1-5E4BE3E03346}"/>
    <dgm:cxn modelId="{3A68DFBE-E038-4868-97E5-A3E20D3D3FFB}" type="presOf" srcId="{6C0A37EF-629F-4489-A5A4-074DA6A18828}" destId="{44E31476-913E-448F-A7A5-887F9874A069}" srcOrd="0" destOrd="0" presId="urn:microsoft.com/office/officeart/2018/2/layout/IconLabelList"/>
    <dgm:cxn modelId="{DF4276D2-BA23-4CB7-84F2-6019CEED935F}" type="presOf" srcId="{DC23C8A4-D001-451E-B890-BA4C357E1FBC}" destId="{69E9816C-71A6-4998-A652-FF3823F73DED}" srcOrd="0" destOrd="0" presId="urn:microsoft.com/office/officeart/2018/2/layout/IconLabelList"/>
    <dgm:cxn modelId="{B5A880E4-88FD-4DB7-BEC5-71127402F008}" srcId="{0F5B6A8B-BA23-44AB-9169-EABE8EE8AE6F}" destId="{DC23C8A4-D001-451E-B890-BA4C357E1FBC}" srcOrd="3" destOrd="0" parTransId="{4BA99598-A030-4FB1-921D-7300D8637610}" sibTransId="{A57B4D62-98D1-41D5-8A6C-1CE15C8139FB}"/>
    <dgm:cxn modelId="{4114AB81-A683-4BD2-ACCF-5345405019FE}" type="presParOf" srcId="{D6E31970-5BD7-4C0A-ABBE-172896DB5272}" destId="{CB9E47DD-A396-4ECF-AE45-AC357AA4E54D}" srcOrd="0" destOrd="0" presId="urn:microsoft.com/office/officeart/2018/2/layout/IconLabelList"/>
    <dgm:cxn modelId="{CA7CDC93-5D23-46EE-9856-06303B70D4AB}" type="presParOf" srcId="{CB9E47DD-A396-4ECF-AE45-AC357AA4E54D}" destId="{1EB0333F-85C2-40D8-8569-68A6B3148DD4}" srcOrd="0" destOrd="0" presId="urn:microsoft.com/office/officeart/2018/2/layout/IconLabelList"/>
    <dgm:cxn modelId="{0B2AC133-AEB0-4A19-8D64-02F26A81AF0F}" type="presParOf" srcId="{CB9E47DD-A396-4ECF-AE45-AC357AA4E54D}" destId="{5A178857-C76E-4AE6-AA8A-A001F0540F85}" srcOrd="1" destOrd="0" presId="urn:microsoft.com/office/officeart/2018/2/layout/IconLabelList"/>
    <dgm:cxn modelId="{1F6C0D66-DF90-46CF-BDE9-422C527EDA27}" type="presParOf" srcId="{CB9E47DD-A396-4ECF-AE45-AC357AA4E54D}" destId="{84794428-9DC9-45F4-BC02-1914246D87A6}" srcOrd="2" destOrd="0" presId="urn:microsoft.com/office/officeart/2018/2/layout/IconLabelList"/>
    <dgm:cxn modelId="{5E4BB953-C8FF-474D-9AC4-0261E9A072D6}" type="presParOf" srcId="{D6E31970-5BD7-4C0A-ABBE-172896DB5272}" destId="{ABCB1B50-AC39-4AB3-ADFE-24A6F6F090B2}" srcOrd="1" destOrd="0" presId="urn:microsoft.com/office/officeart/2018/2/layout/IconLabelList"/>
    <dgm:cxn modelId="{AE2E6354-B558-4307-ACFA-C8ABFFA8D39A}" type="presParOf" srcId="{D6E31970-5BD7-4C0A-ABBE-172896DB5272}" destId="{8DD8F85E-2711-4092-AF1C-7196A1E596B2}" srcOrd="2" destOrd="0" presId="urn:microsoft.com/office/officeart/2018/2/layout/IconLabelList"/>
    <dgm:cxn modelId="{FB1854A7-C4DC-46EE-A266-0D1568F3353F}" type="presParOf" srcId="{8DD8F85E-2711-4092-AF1C-7196A1E596B2}" destId="{250B9CA9-E37F-44F4-89DF-D284BC54AAAE}" srcOrd="0" destOrd="0" presId="urn:microsoft.com/office/officeart/2018/2/layout/IconLabelList"/>
    <dgm:cxn modelId="{2B220389-4854-40E7-99C1-CE91CFBF58A6}" type="presParOf" srcId="{8DD8F85E-2711-4092-AF1C-7196A1E596B2}" destId="{E9353E53-D49D-44C3-BD55-EE6F8F2A7BFE}" srcOrd="1" destOrd="0" presId="urn:microsoft.com/office/officeart/2018/2/layout/IconLabelList"/>
    <dgm:cxn modelId="{1043A1A5-4962-4DCE-BD87-825855F49C5C}" type="presParOf" srcId="{8DD8F85E-2711-4092-AF1C-7196A1E596B2}" destId="{44E31476-913E-448F-A7A5-887F9874A069}" srcOrd="2" destOrd="0" presId="urn:microsoft.com/office/officeart/2018/2/layout/IconLabelList"/>
    <dgm:cxn modelId="{AEF998A2-A508-40CE-B587-EFA113D765BA}" type="presParOf" srcId="{D6E31970-5BD7-4C0A-ABBE-172896DB5272}" destId="{54BCEE6D-5649-4472-A958-FAF85EAF289A}" srcOrd="3" destOrd="0" presId="urn:microsoft.com/office/officeart/2018/2/layout/IconLabelList"/>
    <dgm:cxn modelId="{B690BCAC-49AA-4E20-A533-284D32D8A4A2}" type="presParOf" srcId="{D6E31970-5BD7-4C0A-ABBE-172896DB5272}" destId="{D8FDAFEF-EB98-46FB-8F57-406701F3CD3C}" srcOrd="4" destOrd="0" presId="urn:microsoft.com/office/officeart/2018/2/layout/IconLabelList"/>
    <dgm:cxn modelId="{63D1C6D5-4F26-4F24-8CFF-E22C7F1865DD}" type="presParOf" srcId="{D8FDAFEF-EB98-46FB-8F57-406701F3CD3C}" destId="{387588D3-AA27-4E4D-B8D0-6B847CFD9B20}" srcOrd="0" destOrd="0" presId="urn:microsoft.com/office/officeart/2018/2/layout/IconLabelList"/>
    <dgm:cxn modelId="{9A96F041-27A0-4D3C-B441-CAC980141BDE}" type="presParOf" srcId="{D8FDAFEF-EB98-46FB-8F57-406701F3CD3C}" destId="{DC0B01AA-957F-4B87-86FF-B64D11D49183}" srcOrd="1" destOrd="0" presId="urn:microsoft.com/office/officeart/2018/2/layout/IconLabelList"/>
    <dgm:cxn modelId="{D2F214E3-EE01-40D5-8843-7AE319567838}" type="presParOf" srcId="{D8FDAFEF-EB98-46FB-8F57-406701F3CD3C}" destId="{2BAC97D2-D0AE-4EB1-BFC1-ABCC7B320E1E}" srcOrd="2" destOrd="0" presId="urn:microsoft.com/office/officeart/2018/2/layout/IconLabelList"/>
    <dgm:cxn modelId="{AD287D2F-4B4B-4C94-8F2C-D7914A4406D7}" type="presParOf" srcId="{D6E31970-5BD7-4C0A-ABBE-172896DB5272}" destId="{6E442804-28AB-4BC1-AE9D-6D08485F48D0}" srcOrd="5" destOrd="0" presId="urn:microsoft.com/office/officeart/2018/2/layout/IconLabelList"/>
    <dgm:cxn modelId="{D98B6DD6-1C96-40DC-BEB8-8501FFD5B447}" type="presParOf" srcId="{D6E31970-5BD7-4C0A-ABBE-172896DB5272}" destId="{78EADE76-B62B-4883-BAFA-B7D4D1607B34}" srcOrd="6" destOrd="0" presId="urn:microsoft.com/office/officeart/2018/2/layout/IconLabelList"/>
    <dgm:cxn modelId="{B4A3BEAB-3E7D-4B6A-B91F-41F5F790AB64}" type="presParOf" srcId="{78EADE76-B62B-4883-BAFA-B7D4D1607B34}" destId="{D8266DA8-E7DF-4B51-A135-11AEC57237EB}" srcOrd="0" destOrd="0" presId="urn:microsoft.com/office/officeart/2018/2/layout/IconLabelList"/>
    <dgm:cxn modelId="{3F8AA42F-642C-444D-A044-0A9231D55B07}" type="presParOf" srcId="{78EADE76-B62B-4883-BAFA-B7D4D1607B34}" destId="{36E06E63-93DF-47CC-B08C-558E5573C99B}" srcOrd="1" destOrd="0" presId="urn:microsoft.com/office/officeart/2018/2/layout/IconLabelList"/>
    <dgm:cxn modelId="{332AEE67-6139-41C0-A19A-BCE2021F48B3}" type="presParOf" srcId="{78EADE76-B62B-4883-BAFA-B7D4D1607B34}" destId="{69E9816C-71A6-4998-A652-FF3823F73D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08DE0A-B8AE-4DDA-B963-684E56FDC377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234047-3471-4CBC-A458-EB844F18CE2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Theory: </a:t>
          </a:r>
          <a:r>
            <a:rPr lang="en-GB" i="1" dirty="0"/>
            <a:t>Introduction to spatial transcriptomics</a:t>
          </a:r>
          <a:endParaRPr lang="en-US" i="1" dirty="0"/>
        </a:p>
      </dgm:t>
    </dgm:pt>
    <dgm:pt modelId="{75284BA9-01FF-4959-AC56-2F1DBD26FDD4}" type="parTrans" cxnId="{D9B2B585-7ACC-42EB-B547-E79E33BA336F}">
      <dgm:prSet/>
      <dgm:spPr/>
      <dgm:t>
        <a:bodyPr/>
        <a:lstStyle/>
        <a:p>
          <a:endParaRPr lang="en-US"/>
        </a:p>
      </dgm:t>
    </dgm:pt>
    <dgm:pt modelId="{9EF3BEB2-9DA8-4476-B568-05D8F32AD573}" type="sibTrans" cxnId="{D9B2B585-7ACC-42EB-B547-E79E33BA336F}">
      <dgm:prSet/>
      <dgm:spPr/>
      <dgm:t>
        <a:bodyPr/>
        <a:lstStyle/>
        <a:p>
          <a:endParaRPr lang="en-US"/>
        </a:p>
      </dgm:t>
    </dgm:pt>
    <dgm:pt modelId="{535375FF-7E09-415C-AC19-4461B223FC9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- Concepts of spatial RNA-</a:t>
          </a:r>
          <a:r>
            <a:rPr lang="en-GB" dirty="0" err="1"/>
            <a:t>seq</a:t>
          </a:r>
          <a:r>
            <a:rPr lang="en-GB" dirty="0"/>
            <a:t> technology</a:t>
          </a:r>
          <a:endParaRPr lang="en-US" dirty="0"/>
        </a:p>
      </dgm:t>
    </dgm:pt>
    <dgm:pt modelId="{00731A58-D0C3-4D93-B6AE-18137B10F3F3}" type="parTrans" cxnId="{EC7B28E8-4BF5-4E56-B05B-F44CBAF31B35}">
      <dgm:prSet/>
      <dgm:spPr/>
      <dgm:t>
        <a:bodyPr/>
        <a:lstStyle/>
        <a:p>
          <a:endParaRPr lang="en-US"/>
        </a:p>
      </dgm:t>
    </dgm:pt>
    <dgm:pt modelId="{03330FC3-3609-4689-B193-7C650D4DE00A}" type="sibTrans" cxnId="{EC7B28E8-4BF5-4E56-B05B-F44CBAF31B35}">
      <dgm:prSet/>
      <dgm:spPr/>
      <dgm:t>
        <a:bodyPr/>
        <a:lstStyle/>
        <a:p>
          <a:endParaRPr lang="en-US"/>
        </a:p>
      </dgm:t>
    </dgm:pt>
    <dgm:pt modelId="{321262D4-A41A-4AB0-AD81-6567721F638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- Workflow of spatial transcriptomics processing</a:t>
          </a:r>
          <a:endParaRPr lang="en-US" dirty="0"/>
        </a:p>
      </dgm:t>
    </dgm:pt>
    <dgm:pt modelId="{C47F01E0-D445-4835-80C2-D98516828620}" type="parTrans" cxnId="{18819CC7-FA25-4E6F-9E2F-F65B972013C2}">
      <dgm:prSet/>
      <dgm:spPr/>
      <dgm:t>
        <a:bodyPr/>
        <a:lstStyle/>
        <a:p>
          <a:endParaRPr lang="en-US"/>
        </a:p>
      </dgm:t>
    </dgm:pt>
    <dgm:pt modelId="{A8280A97-F3BE-4BF0-8EF6-A224E3367992}" type="sibTrans" cxnId="{18819CC7-FA25-4E6F-9E2F-F65B972013C2}">
      <dgm:prSet/>
      <dgm:spPr/>
      <dgm:t>
        <a:bodyPr/>
        <a:lstStyle/>
        <a:p>
          <a:endParaRPr lang="en-US"/>
        </a:p>
      </dgm:t>
    </dgm:pt>
    <dgm:pt modelId="{46F377EA-249A-4429-A9E5-8C4891CBFF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- Limitations of the technology</a:t>
          </a:r>
          <a:endParaRPr lang="en-US" dirty="0"/>
        </a:p>
      </dgm:t>
    </dgm:pt>
    <dgm:pt modelId="{43A1BACE-492D-4738-B649-B88DD3951237}" type="parTrans" cxnId="{A2813639-6B3D-4176-B0E2-364E9F2F771D}">
      <dgm:prSet/>
      <dgm:spPr/>
      <dgm:t>
        <a:bodyPr/>
        <a:lstStyle/>
        <a:p>
          <a:endParaRPr lang="en-US"/>
        </a:p>
      </dgm:t>
    </dgm:pt>
    <dgm:pt modelId="{9418BAF4-9B10-4ACF-82C8-9A9C95AB843C}" type="sibTrans" cxnId="{A2813639-6B3D-4176-B0E2-364E9F2F771D}">
      <dgm:prSet/>
      <dgm:spPr/>
      <dgm:t>
        <a:bodyPr/>
        <a:lstStyle/>
        <a:p>
          <a:endParaRPr lang="en-US"/>
        </a:p>
      </dgm:t>
    </dgm:pt>
    <dgm:pt modelId="{F7839653-C994-48AD-B062-E2D7029707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Workshop: </a:t>
          </a:r>
          <a:r>
            <a:rPr lang="en-GB" i="1" dirty="0"/>
            <a:t>Practical spatial transcriptome analysis 101 </a:t>
          </a:r>
          <a:endParaRPr lang="en-US" dirty="0"/>
        </a:p>
      </dgm:t>
    </dgm:pt>
    <dgm:pt modelId="{90A5CB7F-FC14-44E9-AAD1-F6D8C286F73F}" type="parTrans" cxnId="{19098D9D-BA04-4760-BABE-3B00E9FDE453}">
      <dgm:prSet/>
      <dgm:spPr/>
      <dgm:t>
        <a:bodyPr/>
        <a:lstStyle/>
        <a:p>
          <a:endParaRPr lang="en-US"/>
        </a:p>
      </dgm:t>
    </dgm:pt>
    <dgm:pt modelId="{58014CC7-C2C5-44C2-B943-37C3B2B8CF8D}" type="sibTrans" cxnId="{19098D9D-BA04-4760-BABE-3B00E9FDE453}">
      <dgm:prSet/>
      <dgm:spPr/>
      <dgm:t>
        <a:bodyPr/>
        <a:lstStyle/>
        <a:p>
          <a:endParaRPr lang="en-US"/>
        </a:p>
      </dgm:t>
    </dgm:pt>
    <dgm:pt modelId="{D0CF7031-94FF-409D-A19E-5DAE3BF490D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- Workflow of spatial transcriptomics analysis</a:t>
          </a:r>
          <a:endParaRPr lang="en-US" dirty="0"/>
        </a:p>
      </dgm:t>
    </dgm:pt>
    <dgm:pt modelId="{F821FDAF-53FB-4E80-861B-4B13EF0C06E1}" type="parTrans" cxnId="{3CC9B4E4-3B24-42F8-B21C-FEAAB1E3144E}">
      <dgm:prSet/>
      <dgm:spPr/>
      <dgm:t>
        <a:bodyPr/>
        <a:lstStyle/>
        <a:p>
          <a:endParaRPr lang="en-US"/>
        </a:p>
      </dgm:t>
    </dgm:pt>
    <dgm:pt modelId="{D3408FBC-DF0B-4226-9067-1AAA16820F1A}" type="sibTrans" cxnId="{3CC9B4E4-3B24-42F8-B21C-FEAAB1E3144E}">
      <dgm:prSet/>
      <dgm:spPr/>
      <dgm:t>
        <a:bodyPr/>
        <a:lstStyle/>
        <a:p>
          <a:endParaRPr lang="en-US"/>
        </a:p>
      </dgm:t>
    </dgm:pt>
    <dgm:pt modelId="{49004D44-3447-4AB3-BBCA-8877EE9A2929}">
      <dgm:prSet/>
      <dgm:spPr/>
      <dgm:t>
        <a:bodyPr/>
        <a:lstStyle/>
        <a:p>
          <a:r>
            <a:rPr lang="en-US" dirty="0"/>
            <a:t>Mouse </a:t>
          </a:r>
          <a:r>
            <a:rPr lang="en-US" dirty="0" err="1"/>
            <a:t>swiss</a:t>
          </a:r>
          <a:r>
            <a:rPr lang="en-US" dirty="0"/>
            <a:t> roll as example</a:t>
          </a:r>
        </a:p>
      </dgm:t>
    </dgm:pt>
    <dgm:pt modelId="{63DF4DD6-1EC8-4FA5-9074-28ABD48D8F1A}" type="parTrans" cxnId="{D5138BB1-C0D9-43E7-AEF4-9F329302EFA2}">
      <dgm:prSet/>
      <dgm:spPr/>
      <dgm:t>
        <a:bodyPr/>
        <a:lstStyle/>
        <a:p>
          <a:endParaRPr lang="en-US"/>
        </a:p>
      </dgm:t>
    </dgm:pt>
    <dgm:pt modelId="{F11597B0-B0F3-4F10-AFEC-674FE518331F}" type="sibTrans" cxnId="{D5138BB1-C0D9-43E7-AEF4-9F329302EFA2}">
      <dgm:prSet/>
      <dgm:spPr/>
      <dgm:t>
        <a:bodyPr/>
        <a:lstStyle/>
        <a:p>
          <a:endParaRPr lang="en-US"/>
        </a:p>
      </dgm:t>
    </dgm:pt>
    <dgm:pt modelId="{57FDBFD8-0CEF-4724-9218-114DC5C2ADA0}" type="pres">
      <dgm:prSet presAssocID="{9A08DE0A-B8AE-4DDA-B963-684E56FDC377}" presName="root" presStyleCnt="0">
        <dgm:presLayoutVars>
          <dgm:dir/>
          <dgm:resizeHandles val="exact"/>
        </dgm:presLayoutVars>
      </dgm:prSet>
      <dgm:spPr/>
    </dgm:pt>
    <dgm:pt modelId="{156136DF-D5A0-4B73-8DE6-8EBEA635991F}" type="pres">
      <dgm:prSet presAssocID="{65234047-3471-4CBC-A458-EB844F18CE2C}" presName="compNode" presStyleCnt="0"/>
      <dgm:spPr/>
    </dgm:pt>
    <dgm:pt modelId="{A781F898-7C2D-4AD7-A155-9EA192894679}" type="pres">
      <dgm:prSet presAssocID="{65234047-3471-4CBC-A458-EB844F18CE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B7B0D828-94C0-4720-B237-D511FF912BA1}" type="pres">
      <dgm:prSet presAssocID="{65234047-3471-4CBC-A458-EB844F18CE2C}" presName="iconSpace" presStyleCnt="0"/>
      <dgm:spPr/>
    </dgm:pt>
    <dgm:pt modelId="{39C62985-3556-4D7A-B80A-5BBDC4842948}" type="pres">
      <dgm:prSet presAssocID="{65234047-3471-4CBC-A458-EB844F18CE2C}" presName="parTx" presStyleLbl="revTx" presStyleIdx="0" presStyleCnt="4">
        <dgm:presLayoutVars>
          <dgm:chMax val="0"/>
          <dgm:chPref val="0"/>
        </dgm:presLayoutVars>
      </dgm:prSet>
      <dgm:spPr/>
    </dgm:pt>
    <dgm:pt modelId="{D1C29517-9FD1-40E4-95E1-D34FF5314F44}" type="pres">
      <dgm:prSet presAssocID="{65234047-3471-4CBC-A458-EB844F18CE2C}" presName="txSpace" presStyleCnt="0"/>
      <dgm:spPr/>
    </dgm:pt>
    <dgm:pt modelId="{F1FE1C4B-C819-4604-B7ED-B98D7BA350DC}" type="pres">
      <dgm:prSet presAssocID="{65234047-3471-4CBC-A458-EB844F18CE2C}" presName="desTx" presStyleLbl="revTx" presStyleIdx="1" presStyleCnt="4" custScaleX="109727">
        <dgm:presLayoutVars/>
      </dgm:prSet>
      <dgm:spPr/>
    </dgm:pt>
    <dgm:pt modelId="{63D104E5-539C-431F-A549-86BCA2184BB6}" type="pres">
      <dgm:prSet presAssocID="{9EF3BEB2-9DA8-4476-B568-05D8F32AD573}" presName="sibTrans" presStyleCnt="0"/>
      <dgm:spPr/>
    </dgm:pt>
    <dgm:pt modelId="{E43AA996-717B-4784-8335-DFE1D99031C9}" type="pres">
      <dgm:prSet presAssocID="{F7839653-C994-48AD-B062-E2D7029707E4}" presName="compNode" presStyleCnt="0"/>
      <dgm:spPr/>
    </dgm:pt>
    <dgm:pt modelId="{3E72B930-A8B7-4C38-A59C-22A2CA0A5096}" type="pres">
      <dgm:prSet presAssocID="{F7839653-C994-48AD-B062-E2D7029707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ADCF86E7-8233-4700-94DD-99476F089E71}" type="pres">
      <dgm:prSet presAssocID="{F7839653-C994-48AD-B062-E2D7029707E4}" presName="iconSpace" presStyleCnt="0"/>
      <dgm:spPr/>
    </dgm:pt>
    <dgm:pt modelId="{6E39826A-BD4C-4BFD-A861-D6E39E5AFA71}" type="pres">
      <dgm:prSet presAssocID="{F7839653-C994-48AD-B062-E2D7029707E4}" presName="parTx" presStyleLbl="revTx" presStyleIdx="2" presStyleCnt="4">
        <dgm:presLayoutVars>
          <dgm:chMax val="0"/>
          <dgm:chPref val="0"/>
        </dgm:presLayoutVars>
      </dgm:prSet>
      <dgm:spPr/>
    </dgm:pt>
    <dgm:pt modelId="{BB46B819-CE99-4795-8792-C3B3D221881C}" type="pres">
      <dgm:prSet presAssocID="{F7839653-C994-48AD-B062-E2D7029707E4}" presName="txSpace" presStyleCnt="0"/>
      <dgm:spPr/>
    </dgm:pt>
    <dgm:pt modelId="{DEABEC81-9BE7-4A40-AD7A-98B93F471ED4}" type="pres">
      <dgm:prSet presAssocID="{F7839653-C994-48AD-B062-E2D7029707E4}" presName="desTx" presStyleLbl="revTx" presStyleIdx="3" presStyleCnt="4">
        <dgm:presLayoutVars/>
      </dgm:prSet>
      <dgm:spPr/>
    </dgm:pt>
  </dgm:ptLst>
  <dgm:cxnLst>
    <dgm:cxn modelId="{CF028404-8E41-48E2-ABC4-6EE36C8CB583}" type="presOf" srcId="{535375FF-7E09-415C-AC19-4461B223FC96}" destId="{F1FE1C4B-C819-4604-B7ED-B98D7BA350DC}" srcOrd="0" destOrd="0" presId="urn:microsoft.com/office/officeart/2018/2/layout/IconLabelDescriptionList"/>
    <dgm:cxn modelId="{A2813639-6B3D-4176-B0E2-364E9F2F771D}" srcId="{65234047-3471-4CBC-A458-EB844F18CE2C}" destId="{46F377EA-249A-4429-A9E5-8C4891CBFF38}" srcOrd="2" destOrd="0" parTransId="{43A1BACE-492D-4738-B649-B88DD3951237}" sibTransId="{9418BAF4-9B10-4ACF-82C8-9A9C95AB843C}"/>
    <dgm:cxn modelId="{2DBB5F6A-468C-4DD0-AE60-E2C42AF77D1A}" type="presOf" srcId="{F7839653-C994-48AD-B062-E2D7029707E4}" destId="{6E39826A-BD4C-4BFD-A861-D6E39E5AFA71}" srcOrd="0" destOrd="0" presId="urn:microsoft.com/office/officeart/2018/2/layout/IconLabelDescriptionList"/>
    <dgm:cxn modelId="{275FC16B-A62E-4F91-97CD-19849E3F7317}" type="presOf" srcId="{49004D44-3447-4AB3-BBCA-8877EE9A2929}" destId="{DEABEC81-9BE7-4A40-AD7A-98B93F471ED4}" srcOrd="0" destOrd="1" presId="urn:microsoft.com/office/officeart/2018/2/layout/IconLabelDescriptionList"/>
    <dgm:cxn modelId="{2B92BB7E-872D-4BF7-9322-62406A93AC36}" type="presOf" srcId="{65234047-3471-4CBC-A458-EB844F18CE2C}" destId="{39C62985-3556-4D7A-B80A-5BBDC4842948}" srcOrd="0" destOrd="0" presId="urn:microsoft.com/office/officeart/2018/2/layout/IconLabelDescriptionList"/>
    <dgm:cxn modelId="{D9B2B585-7ACC-42EB-B547-E79E33BA336F}" srcId="{9A08DE0A-B8AE-4DDA-B963-684E56FDC377}" destId="{65234047-3471-4CBC-A458-EB844F18CE2C}" srcOrd="0" destOrd="0" parTransId="{75284BA9-01FF-4959-AC56-2F1DBD26FDD4}" sibTransId="{9EF3BEB2-9DA8-4476-B568-05D8F32AD573}"/>
    <dgm:cxn modelId="{D63D718E-FAE9-4AF1-B832-5AE2603DD6E8}" type="presOf" srcId="{9A08DE0A-B8AE-4DDA-B963-684E56FDC377}" destId="{57FDBFD8-0CEF-4724-9218-114DC5C2ADA0}" srcOrd="0" destOrd="0" presId="urn:microsoft.com/office/officeart/2018/2/layout/IconLabelDescriptionList"/>
    <dgm:cxn modelId="{19098D9D-BA04-4760-BABE-3B00E9FDE453}" srcId="{9A08DE0A-B8AE-4DDA-B963-684E56FDC377}" destId="{F7839653-C994-48AD-B062-E2D7029707E4}" srcOrd="1" destOrd="0" parTransId="{90A5CB7F-FC14-44E9-AAD1-F6D8C286F73F}" sibTransId="{58014CC7-C2C5-44C2-B943-37C3B2B8CF8D}"/>
    <dgm:cxn modelId="{D5138BB1-C0D9-43E7-AEF4-9F329302EFA2}" srcId="{D0CF7031-94FF-409D-A19E-5DAE3BF490D3}" destId="{49004D44-3447-4AB3-BBCA-8877EE9A2929}" srcOrd="0" destOrd="0" parTransId="{63DF4DD6-1EC8-4FA5-9074-28ABD48D8F1A}" sibTransId="{F11597B0-B0F3-4F10-AFEC-674FE518331F}"/>
    <dgm:cxn modelId="{18819CC7-FA25-4E6F-9E2F-F65B972013C2}" srcId="{65234047-3471-4CBC-A458-EB844F18CE2C}" destId="{321262D4-A41A-4AB0-AD81-6567721F638F}" srcOrd="1" destOrd="0" parTransId="{C47F01E0-D445-4835-80C2-D98516828620}" sibTransId="{A8280A97-F3BE-4BF0-8EF6-A224E3367992}"/>
    <dgm:cxn modelId="{3A4D74CD-AC39-4571-8919-4ECA8310BF71}" type="presOf" srcId="{321262D4-A41A-4AB0-AD81-6567721F638F}" destId="{F1FE1C4B-C819-4604-B7ED-B98D7BA350DC}" srcOrd="0" destOrd="1" presId="urn:microsoft.com/office/officeart/2018/2/layout/IconLabelDescriptionList"/>
    <dgm:cxn modelId="{E3DA4CDD-C25C-498C-9CA7-4524E5E4512B}" type="presOf" srcId="{D0CF7031-94FF-409D-A19E-5DAE3BF490D3}" destId="{DEABEC81-9BE7-4A40-AD7A-98B93F471ED4}" srcOrd="0" destOrd="0" presId="urn:microsoft.com/office/officeart/2018/2/layout/IconLabelDescriptionList"/>
    <dgm:cxn modelId="{3CC9B4E4-3B24-42F8-B21C-FEAAB1E3144E}" srcId="{F7839653-C994-48AD-B062-E2D7029707E4}" destId="{D0CF7031-94FF-409D-A19E-5DAE3BF490D3}" srcOrd="0" destOrd="0" parTransId="{F821FDAF-53FB-4E80-861B-4B13EF0C06E1}" sibTransId="{D3408FBC-DF0B-4226-9067-1AAA16820F1A}"/>
    <dgm:cxn modelId="{EC7B28E8-4BF5-4E56-B05B-F44CBAF31B35}" srcId="{65234047-3471-4CBC-A458-EB844F18CE2C}" destId="{535375FF-7E09-415C-AC19-4461B223FC96}" srcOrd="0" destOrd="0" parTransId="{00731A58-D0C3-4D93-B6AE-18137B10F3F3}" sibTransId="{03330FC3-3609-4689-B193-7C650D4DE00A}"/>
    <dgm:cxn modelId="{F741C9F0-C92F-447B-95A2-F837673930D0}" type="presOf" srcId="{46F377EA-249A-4429-A9E5-8C4891CBFF38}" destId="{F1FE1C4B-C819-4604-B7ED-B98D7BA350DC}" srcOrd="0" destOrd="2" presId="urn:microsoft.com/office/officeart/2018/2/layout/IconLabelDescriptionList"/>
    <dgm:cxn modelId="{921B2408-AB06-4F1E-B7AF-D29C4D11127A}" type="presParOf" srcId="{57FDBFD8-0CEF-4724-9218-114DC5C2ADA0}" destId="{156136DF-D5A0-4B73-8DE6-8EBEA635991F}" srcOrd="0" destOrd="0" presId="urn:microsoft.com/office/officeart/2018/2/layout/IconLabelDescriptionList"/>
    <dgm:cxn modelId="{D94078D4-C9B0-47A2-97B9-07570976B8AD}" type="presParOf" srcId="{156136DF-D5A0-4B73-8DE6-8EBEA635991F}" destId="{A781F898-7C2D-4AD7-A155-9EA192894679}" srcOrd="0" destOrd="0" presId="urn:microsoft.com/office/officeart/2018/2/layout/IconLabelDescriptionList"/>
    <dgm:cxn modelId="{7F60B7DE-1274-4B41-A723-707ABA7C3476}" type="presParOf" srcId="{156136DF-D5A0-4B73-8DE6-8EBEA635991F}" destId="{B7B0D828-94C0-4720-B237-D511FF912BA1}" srcOrd="1" destOrd="0" presId="urn:microsoft.com/office/officeart/2018/2/layout/IconLabelDescriptionList"/>
    <dgm:cxn modelId="{48C17AA2-7406-45DE-B446-8DA79039D7C1}" type="presParOf" srcId="{156136DF-D5A0-4B73-8DE6-8EBEA635991F}" destId="{39C62985-3556-4D7A-B80A-5BBDC4842948}" srcOrd="2" destOrd="0" presId="urn:microsoft.com/office/officeart/2018/2/layout/IconLabelDescriptionList"/>
    <dgm:cxn modelId="{2202808E-65C3-469B-A443-0668FF2FC08A}" type="presParOf" srcId="{156136DF-D5A0-4B73-8DE6-8EBEA635991F}" destId="{D1C29517-9FD1-40E4-95E1-D34FF5314F44}" srcOrd="3" destOrd="0" presId="urn:microsoft.com/office/officeart/2018/2/layout/IconLabelDescriptionList"/>
    <dgm:cxn modelId="{FC32C810-73FF-4C2A-B505-08D66199BA51}" type="presParOf" srcId="{156136DF-D5A0-4B73-8DE6-8EBEA635991F}" destId="{F1FE1C4B-C819-4604-B7ED-B98D7BA350DC}" srcOrd="4" destOrd="0" presId="urn:microsoft.com/office/officeart/2018/2/layout/IconLabelDescriptionList"/>
    <dgm:cxn modelId="{C6DA9161-B380-4CC4-A973-CECC16D5E9FA}" type="presParOf" srcId="{57FDBFD8-0CEF-4724-9218-114DC5C2ADA0}" destId="{63D104E5-539C-431F-A549-86BCA2184BB6}" srcOrd="1" destOrd="0" presId="urn:microsoft.com/office/officeart/2018/2/layout/IconLabelDescriptionList"/>
    <dgm:cxn modelId="{FC5CEE0C-3833-45B8-AFBA-3292A8C2A82A}" type="presParOf" srcId="{57FDBFD8-0CEF-4724-9218-114DC5C2ADA0}" destId="{E43AA996-717B-4784-8335-DFE1D99031C9}" srcOrd="2" destOrd="0" presId="urn:microsoft.com/office/officeart/2018/2/layout/IconLabelDescriptionList"/>
    <dgm:cxn modelId="{07095C71-2DC2-422A-89D4-D2B8B2FFCC72}" type="presParOf" srcId="{E43AA996-717B-4784-8335-DFE1D99031C9}" destId="{3E72B930-A8B7-4C38-A59C-22A2CA0A5096}" srcOrd="0" destOrd="0" presId="urn:microsoft.com/office/officeart/2018/2/layout/IconLabelDescriptionList"/>
    <dgm:cxn modelId="{3A667657-E1FD-47CB-BB49-4A98FDAD3C7C}" type="presParOf" srcId="{E43AA996-717B-4784-8335-DFE1D99031C9}" destId="{ADCF86E7-8233-4700-94DD-99476F089E71}" srcOrd="1" destOrd="0" presId="urn:microsoft.com/office/officeart/2018/2/layout/IconLabelDescriptionList"/>
    <dgm:cxn modelId="{4D52FFAB-E884-4039-8C5F-4D481E18168E}" type="presParOf" srcId="{E43AA996-717B-4784-8335-DFE1D99031C9}" destId="{6E39826A-BD4C-4BFD-A861-D6E39E5AFA71}" srcOrd="2" destOrd="0" presId="urn:microsoft.com/office/officeart/2018/2/layout/IconLabelDescriptionList"/>
    <dgm:cxn modelId="{FFE996CA-7AD4-4F3A-9CA6-EDBE4B583904}" type="presParOf" srcId="{E43AA996-717B-4784-8335-DFE1D99031C9}" destId="{BB46B819-CE99-4795-8792-C3B3D221881C}" srcOrd="3" destOrd="0" presId="urn:microsoft.com/office/officeart/2018/2/layout/IconLabelDescriptionList"/>
    <dgm:cxn modelId="{0111C785-81D1-4C0C-B9E5-CE42A5BD8C96}" type="presParOf" srcId="{E43AA996-717B-4784-8335-DFE1D99031C9}" destId="{DEABEC81-9BE7-4A40-AD7A-98B93F471ED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85A560-B477-4DA2-85DE-79009DD60B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B0630F7-5F56-41CC-8370-7505B3F75DD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Preparation of samples into the spatial object.</a:t>
          </a:r>
          <a:endParaRPr lang="en-US" b="1" dirty="0"/>
        </a:p>
      </dgm:t>
    </dgm:pt>
    <dgm:pt modelId="{8AB038BE-2E90-49AE-9D19-6BA5AEFA4B68}" type="parTrans" cxnId="{A7538CA2-457E-4F1B-98D8-823C28203E4A}">
      <dgm:prSet/>
      <dgm:spPr/>
      <dgm:t>
        <a:bodyPr/>
        <a:lstStyle/>
        <a:p>
          <a:endParaRPr lang="en-US"/>
        </a:p>
      </dgm:t>
    </dgm:pt>
    <dgm:pt modelId="{B2AFF955-8C53-4925-BA44-8693D650D437}" type="sibTrans" cxnId="{A7538CA2-457E-4F1B-98D8-823C28203E4A}">
      <dgm:prSet/>
      <dgm:spPr/>
      <dgm:t>
        <a:bodyPr/>
        <a:lstStyle/>
        <a:p>
          <a:endParaRPr lang="en-US"/>
        </a:p>
      </dgm:t>
    </dgm:pt>
    <dgm:pt modelId="{3669DEB7-9B19-490F-B674-3353DCFEE2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How to annotate the single cell object.</a:t>
          </a:r>
          <a:endParaRPr lang="en-US" b="1" dirty="0"/>
        </a:p>
      </dgm:t>
    </dgm:pt>
    <dgm:pt modelId="{5B4B90CB-C6B5-4317-8710-EC88D4A9C69B}" type="parTrans" cxnId="{E4685509-3D09-4408-942C-57C5308793DF}">
      <dgm:prSet/>
      <dgm:spPr/>
      <dgm:t>
        <a:bodyPr/>
        <a:lstStyle/>
        <a:p>
          <a:endParaRPr lang="en-US"/>
        </a:p>
      </dgm:t>
    </dgm:pt>
    <dgm:pt modelId="{BEA5B707-A5BC-47C4-B39F-B74DEC6D7C8D}" type="sibTrans" cxnId="{E4685509-3D09-4408-942C-57C5308793DF}">
      <dgm:prSet/>
      <dgm:spPr/>
      <dgm:t>
        <a:bodyPr/>
        <a:lstStyle/>
        <a:p>
          <a:endParaRPr lang="en-US"/>
        </a:p>
      </dgm:t>
    </dgm:pt>
    <dgm:pt modelId="{47D90E68-C33D-4F12-9D3C-5AF3B6ADF5D4}" type="pres">
      <dgm:prSet presAssocID="{E985A560-B477-4DA2-85DE-79009DD60B9E}" presName="root" presStyleCnt="0">
        <dgm:presLayoutVars>
          <dgm:dir/>
          <dgm:resizeHandles val="exact"/>
        </dgm:presLayoutVars>
      </dgm:prSet>
      <dgm:spPr/>
    </dgm:pt>
    <dgm:pt modelId="{516323A5-0780-4388-82A5-B98D34C5B5AA}" type="pres">
      <dgm:prSet presAssocID="{4B0630F7-5F56-41CC-8370-7505B3F75DD5}" presName="compNode" presStyleCnt="0"/>
      <dgm:spPr/>
    </dgm:pt>
    <dgm:pt modelId="{00D403CE-196B-47FF-B935-2FCC940CE651}" type="pres">
      <dgm:prSet presAssocID="{4B0630F7-5F56-41CC-8370-7505B3F75DD5}" presName="bgRect" presStyleLbl="bgShp" presStyleIdx="0" presStyleCnt="2"/>
      <dgm:spPr/>
    </dgm:pt>
    <dgm:pt modelId="{A15E208F-1169-4A5D-A424-CC1F4279570F}" type="pres">
      <dgm:prSet presAssocID="{4B0630F7-5F56-41CC-8370-7505B3F75D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9832BA58-7179-4A85-973F-F39C7E41F8F2}" type="pres">
      <dgm:prSet presAssocID="{4B0630F7-5F56-41CC-8370-7505B3F75DD5}" presName="spaceRect" presStyleCnt="0"/>
      <dgm:spPr/>
    </dgm:pt>
    <dgm:pt modelId="{31B083DA-ADBA-4A1B-97C9-C0C42BBB569F}" type="pres">
      <dgm:prSet presAssocID="{4B0630F7-5F56-41CC-8370-7505B3F75DD5}" presName="parTx" presStyleLbl="revTx" presStyleIdx="0" presStyleCnt="2">
        <dgm:presLayoutVars>
          <dgm:chMax val="0"/>
          <dgm:chPref val="0"/>
        </dgm:presLayoutVars>
      </dgm:prSet>
      <dgm:spPr/>
    </dgm:pt>
    <dgm:pt modelId="{674625B6-512F-42E7-B8F8-74732DEB2203}" type="pres">
      <dgm:prSet presAssocID="{B2AFF955-8C53-4925-BA44-8693D650D437}" presName="sibTrans" presStyleCnt="0"/>
      <dgm:spPr/>
    </dgm:pt>
    <dgm:pt modelId="{AF30931D-9846-47D1-81D3-95AF7036D24B}" type="pres">
      <dgm:prSet presAssocID="{3669DEB7-9B19-490F-B674-3353DCFEE2DD}" presName="compNode" presStyleCnt="0"/>
      <dgm:spPr/>
    </dgm:pt>
    <dgm:pt modelId="{CC00DE24-2C99-4F3E-A14E-521CCF307BEF}" type="pres">
      <dgm:prSet presAssocID="{3669DEB7-9B19-490F-B674-3353DCFEE2DD}" presName="bgRect" presStyleLbl="bgShp" presStyleIdx="1" presStyleCnt="2"/>
      <dgm:spPr/>
    </dgm:pt>
    <dgm:pt modelId="{3E10F315-DCED-4D9B-BB5C-AE84CF2DC9B0}" type="pres">
      <dgm:prSet presAssocID="{3669DEB7-9B19-490F-B674-3353DCFEE2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m outline"/>
        </a:ext>
      </dgm:extLst>
    </dgm:pt>
    <dgm:pt modelId="{3C65ABCC-9C79-4160-8527-83D530958A54}" type="pres">
      <dgm:prSet presAssocID="{3669DEB7-9B19-490F-B674-3353DCFEE2DD}" presName="spaceRect" presStyleCnt="0"/>
      <dgm:spPr/>
    </dgm:pt>
    <dgm:pt modelId="{CF186685-397F-4165-89F3-88726D006DCA}" type="pres">
      <dgm:prSet presAssocID="{3669DEB7-9B19-490F-B674-3353DCFEE2D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4685509-3D09-4408-942C-57C5308793DF}" srcId="{E985A560-B477-4DA2-85DE-79009DD60B9E}" destId="{3669DEB7-9B19-490F-B674-3353DCFEE2DD}" srcOrd="1" destOrd="0" parTransId="{5B4B90CB-C6B5-4317-8710-EC88D4A9C69B}" sibTransId="{BEA5B707-A5BC-47C4-B39F-B74DEC6D7C8D}"/>
    <dgm:cxn modelId="{5684E219-787E-41E6-96C5-F0A4FCDE45CF}" type="presOf" srcId="{E985A560-B477-4DA2-85DE-79009DD60B9E}" destId="{47D90E68-C33D-4F12-9D3C-5AF3B6ADF5D4}" srcOrd="0" destOrd="0" presId="urn:microsoft.com/office/officeart/2018/2/layout/IconVerticalSolidList"/>
    <dgm:cxn modelId="{A7538CA2-457E-4F1B-98D8-823C28203E4A}" srcId="{E985A560-B477-4DA2-85DE-79009DD60B9E}" destId="{4B0630F7-5F56-41CC-8370-7505B3F75DD5}" srcOrd="0" destOrd="0" parTransId="{8AB038BE-2E90-49AE-9D19-6BA5AEFA4B68}" sibTransId="{B2AFF955-8C53-4925-BA44-8693D650D437}"/>
    <dgm:cxn modelId="{8A5B82AA-613F-438C-82F7-CAF497348920}" type="presOf" srcId="{4B0630F7-5F56-41CC-8370-7505B3F75DD5}" destId="{31B083DA-ADBA-4A1B-97C9-C0C42BBB569F}" srcOrd="0" destOrd="0" presId="urn:microsoft.com/office/officeart/2018/2/layout/IconVerticalSolidList"/>
    <dgm:cxn modelId="{8C5C8FC3-9E40-48E3-A98C-F03B856994BE}" type="presOf" srcId="{3669DEB7-9B19-490F-B674-3353DCFEE2DD}" destId="{CF186685-397F-4165-89F3-88726D006DCA}" srcOrd="0" destOrd="0" presId="urn:microsoft.com/office/officeart/2018/2/layout/IconVerticalSolidList"/>
    <dgm:cxn modelId="{C884F7EC-A3F0-4AD7-990D-0046E876CE31}" type="presParOf" srcId="{47D90E68-C33D-4F12-9D3C-5AF3B6ADF5D4}" destId="{516323A5-0780-4388-82A5-B98D34C5B5AA}" srcOrd="0" destOrd="0" presId="urn:microsoft.com/office/officeart/2018/2/layout/IconVerticalSolidList"/>
    <dgm:cxn modelId="{626171D8-6FFC-4499-BE0C-CACE0F3C057C}" type="presParOf" srcId="{516323A5-0780-4388-82A5-B98D34C5B5AA}" destId="{00D403CE-196B-47FF-B935-2FCC940CE651}" srcOrd="0" destOrd="0" presId="urn:microsoft.com/office/officeart/2018/2/layout/IconVerticalSolidList"/>
    <dgm:cxn modelId="{06B5E6B8-2AC6-4DAD-BF74-A22ED0C6CB09}" type="presParOf" srcId="{516323A5-0780-4388-82A5-B98D34C5B5AA}" destId="{A15E208F-1169-4A5D-A424-CC1F4279570F}" srcOrd="1" destOrd="0" presId="urn:microsoft.com/office/officeart/2018/2/layout/IconVerticalSolidList"/>
    <dgm:cxn modelId="{46D6A7FB-5705-483D-B3DF-6142302F70C8}" type="presParOf" srcId="{516323A5-0780-4388-82A5-B98D34C5B5AA}" destId="{9832BA58-7179-4A85-973F-F39C7E41F8F2}" srcOrd="2" destOrd="0" presId="urn:microsoft.com/office/officeart/2018/2/layout/IconVerticalSolidList"/>
    <dgm:cxn modelId="{9FB9355F-8BDA-4FC4-960F-5D77F623A193}" type="presParOf" srcId="{516323A5-0780-4388-82A5-B98D34C5B5AA}" destId="{31B083DA-ADBA-4A1B-97C9-C0C42BBB569F}" srcOrd="3" destOrd="0" presId="urn:microsoft.com/office/officeart/2018/2/layout/IconVerticalSolidList"/>
    <dgm:cxn modelId="{FBDD9361-1ED2-4008-AEE7-5011558F2A6C}" type="presParOf" srcId="{47D90E68-C33D-4F12-9D3C-5AF3B6ADF5D4}" destId="{674625B6-512F-42E7-B8F8-74732DEB2203}" srcOrd="1" destOrd="0" presId="urn:microsoft.com/office/officeart/2018/2/layout/IconVerticalSolidList"/>
    <dgm:cxn modelId="{F1D5183D-3785-4AF2-9458-7B078A737FF0}" type="presParOf" srcId="{47D90E68-C33D-4F12-9D3C-5AF3B6ADF5D4}" destId="{AF30931D-9846-47D1-81D3-95AF7036D24B}" srcOrd="2" destOrd="0" presId="urn:microsoft.com/office/officeart/2018/2/layout/IconVerticalSolidList"/>
    <dgm:cxn modelId="{149BB595-6914-465C-B2FB-D3C40AD21881}" type="presParOf" srcId="{AF30931D-9846-47D1-81D3-95AF7036D24B}" destId="{CC00DE24-2C99-4F3E-A14E-521CCF307BEF}" srcOrd="0" destOrd="0" presId="urn:microsoft.com/office/officeart/2018/2/layout/IconVerticalSolidList"/>
    <dgm:cxn modelId="{1EF40465-CCC1-4510-99E3-16E633153B67}" type="presParOf" srcId="{AF30931D-9846-47D1-81D3-95AF7036D24B}" destId="{3E10F315-DCED-4D9B-BB5C-AE84CF2DC9B0}" srcOrd="1" destOrd="0" presId="urn:microsoft.com/office/officeart/2018/2/layout/IconVerticalSolidList"/>
    <dgm:cxn modelId="{1922EE08-140B-4340-8CBD-1D0D6E946B42}" type="presParOf" srcId="{AF30931D-9846-47D1-81D3-95AF7036D24B}" destId="{3C65ABCC-9C79-4160-8527-83D530958A54}" srcOrd="2" destOrd="0" presId="urn:microsoft.com/office/officeart/2018/2/layout/IconVerticalSolidList"/>
    <dgm:cxn modelId="{3C72B145-DC71-4F7A-A754-5F3ABBFF30BD}" type="presParOf" srcId="{AF30931D-9846-47D1-81D3-95AF7036D24B}" destId="{CF186685-397F-4165-89F3-88726D006D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21A62C-DC23-4D04-BD67-BE90BEE92BED}">
      <dsp:nvSpPr>
        <dsp:cNvPr id="0" name=""/>
        <dsp:cNvSpPr/>
      </dsp:nvSpPr>
      <dsp:spPr>
        <a:xfrm>
          <a:off x="1593877" y="368244"/>
          <a:ext cx="1177689" cy="11776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1B84B-0181-493E-898A-AD20A0B57413}">
      <dsp:nvSpPr>
        <dsp:cNvPr id="0" name=""/>
        <dsp:cNvSpPr/>
      </dsp:nvSpPr>
      <dsp:spPr>
        <a:xfrm>
          <a:off x="874178" y="1880823"/>
          <a:ext cx="26170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Theoretical introduction: 10:45-12:00 </a:t>
          </a:r>
        </a:p>
      </dsp:txBody>
      <dsp:txXfrm>
        <a:off x="874178" y="1880823"/>
        <a:ext cx="2617087" cy="720000"/>
      </dsp:txXfrm>
    </dsp:sp>
    <dsp:sp modelId="{617B903A-CB81-48FC-9311-BBBD902F4C7F}">
      <dsp:nvSpPr>
        <dsp:cNvPr id="0" name=""/>
        <dsp:cNvSpPr/>
      </dsp:nvSpPr>
      <dsp:spPr>
        <a:xfrm>
          <a:off x="4668955" y="368244"/>
          <a:ext cx="1177689" cy="11776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739AA-EDF2-4AD7-9FAA-8AD73D485DB2}">
      <dsp:nvSpPr>
        <dsp:cNvPr id="0" name=""/>
        <dsp:cNvSpPr/>
      </dsp:nvSpPr>
      <dsp:spPr>
        <a:xfrm>
          <a:off x="4273447" y="1880823"/>
          <a:ext cx="19687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lunch break: 12:00-13:00</a:t>
          </a:r>
        </a:p>
      </dsp:txBody>
      <dsp:txXfrm>
        <a:off x="4273447" y="1880823"/>
        <a:ext cx="1968704" cy="720000"/>
      </dsp:txXfrm>
    </dsp:sp>
    <dsp:sp modelId="{FD30F649-BD31-4D29-8572-382CD8B51349}">
      <dsp:nvSpPr>
        <dsp:cNvPr id="0" name=""/>
        <dsp:cNvSpPr/>
      </dsp:nvSpPr>
      <dsp:spPr>
        <a:xfrm>
          <a:off x="7744033" y="368244"/>
          <a:ext cx="1177689" cy="1177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C2654-1DF6-4207-BFB8-C220ADF2F03F}">
      <dsp:nvSpPr>
        <dsp:cNvPr id="0" name=""/>
        <dsp:cNvSpPr/>
      </dsp:nvSpPr>
      <dsp:spPr>
        <a:xfrm>
          <a:off x="7024334" y="1880823"/>
          <a:ext cx="26170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Hands on workshop: 13:00-17:00</a:t>
          </a:r>
        </a:p>
      </dsp:txBody>
      <dsp:txXfrm>
        <a:off x="7024334" y="1880823"/>
        <a:ext cx="261708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FD935-AEA2-BF48-8184-D2DC0E023E80}">
      <dsp:nvSpPr>
        <dsp:cNvPr id="0" name=""/>
        <dsp:cNvSpPr/>
      </dsp:nvSpPr>
      <dsp:spPr>
        <a:xfrm>
          <a:off x="535456" y="1456406"/>
          <a:ext cx="2119791" cy="185296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Map tissue in capture area</a:t>
          </a:r>
          <a:endParaRPr lang="en-GB" sz="1500" b="1" kern="1200" dirty="0">
            <a:solidFill>
              <a:schemeClr val="tx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kern="1200" dirty="0">
              <a:solidFill>
                <a:schemeClr val="tx1"/>
              </a:solidFill>
            </a:rPr>
            <a:t>Tilt correction</a:t>
          </a:r>
        </a:p>
      </dsp:txBody>
      <dsp:txXfrm>
        <a:off x="1065404" y="1734351"/>
        <a:ext cx="1033398" cy="1297074"/>
      </dsp:txXfrm>
    </dsp:sp>
    <dsp:sp modelId="{53D2E9DA-1CAC-6947-8467-78FC5D74A289}">
      <dsp:nvSpPr>
        <dsp:cNvPr id="0" name=""/>
        <dsp:cNvSpPr/>
      </dsp:nvSpPr>
      <dsp:spPr>
        <a:xfrm>
          <a:off x="5509" y="1852940"/>
          <a:ext cx="1059895" cy="10598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>
              <a:solidFill>
                <a:schemeClr val="tx1"/>
              </a:solidFill>
            </a:rPr>
            <a:t>Fiducial alignment</a:t>
          </a:r>
        </a:p>
      </dsp:txBody>
      <dsp:txXfrm>
        <a:off x="160727" y="2008158"/>
        <a:ext cx="749459" cy="749459"/>
      </dsp:txXfrm>
    </dsp:sp>
    <dsp:sp modelId="{1864CF28-C95C-A149-B7E2-0124E646717A}">
      <dsp:nvSpPr>
        <dsp:cNvPr id="0" name=""/>
        <dsp:cNvSpPr/>
      </dsp:nvSpPr>
      <dsp:spPr>
        <a:xfrm>
          <a:off x="3317683" y="1456406"/>
          <a:ext cx="2119791" cy="185296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Brightfield image</a:t>
          </a:r>
        </a:p>
      </dsp:txBody>
      <dsp:txXfrm>
        <a:off x="3847630" y="1734351"/>
        <a:ext cx="1033398" cy="1297074"/>
      </dsp:txXfrm>
    </dsp:sp>
    <dsp:sp modelId="{21278644-F9D6-0245-A64F-247D9EB79ADE}">
      <dsp:nvSpPr>
        <dsp:cNvPr id="0" name=""/>
        <dsp:cNvSpPr/>
      </dsp:nvSpPr>
      <dsp:spPr>
        <a:xfrm>
          <a:off x="2787735" y="1852940"/>
          <a:ext cx="1059895" cy="10598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>
              <a:solidFill>
                <a:schemeClr val="tx1"/>
              </a:solidFill>
            </a:rPr>
            <a:t>Tissue detection</a:t>
          </a:r>
        </a:p>
      </dsp:txBody>
      <dsp:txXfrm>
        <a:off x="2942953" y="2008158"/>
        <a:ext cx="749459" cy="749459"/>
      </dsp:txXfrm>
    </dsp:sp>
    <dsp:sp modelId="{36D005B5-C3D6-0949-A63E-893B9A132F40}">
      <dsp:nvSpPr>
        <dsp:cNvPr id="0" name=""/>
        <dsp:cNvSpPr/>
      </dsp:nvSpPr>
      <dsp:spPr>
        <a:xfrm>
          <a:off x="6099909" y="1456406"/>
          <a:ext cx="2119791" cy="185296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kern="1200" dirty="0">
              <a:solidFill>
                <a:schemeClr val="tx1"/>
              </a:solidFill>
            </a:rPr>
            <a:t>scale, translation, rotation</a:t>
          </a:r>
        </a:p>
      </dsp:txBody>
      <dsp:txXfrm>
        <a:off x="6629857" y="1734351"/>
        <a:ext cx="1033398" cy="1297074"/>
      </dsp:txXfrm>
    </dsp:sp>
    <dsp:sp modelId="{658F8BF8-B68E-394B-8D0E-EE5602B9793D}">
      <dsp:nvSpPr>
        <dsp:cNvPr id="0" name=""/>
        <dsp:cNvSpPr/>
      </dsp:nvSpPr>
      <dsp:spPr>
        <a:xfrm>
          <a:off x="5569961" y="1852940"/>
          <a:ext cx="1059895" cy="10598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>
              <a:solidFill>
                <a:schemeClr val="tx1"/>
              </a:solidFill>
            </a:rPr>
            <a:t>Image registration</a:t>
          </a:r>
        </a:p>
      </dsp:txBody>
      <dsp:txXfrm>
        <a:off x="5725179" y="2008158"/>
        <a:ext cx="749459" cy="749459"/>
      </dsp:txXfrm>
    </dsp:sp>
    <dsp:sp modelId="{ADB18334-AADA-9649-B617-6D7DC6E1F5E5}">
      <dsp:nvSpPr>
        <dsp:cNvPr id="0" name=""/>
        <dsp:cNvSpPr/>
      </dsp:nvSpPr>
      <dsp:spPr>
        <a:xfrm>
          <a:off x="8882135" y="1456406"/>
          <a:ext cx="2119791" cy="185296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kern="1200" dirty="0">
              <a:solidFill>
                <a:schemeClr val="tx1"/>
              </a:solidFill>
            </a:rPr>
            <a:t>cell and nuclei</a:t>
          </a:r>
        </a:p>
      </dsp:txBody>
      <dsp:txXfrm>
        <a:off x="9412083" y="1734351"/>
        <a:ext cx="1033398" cy="1297074"/>
      </dsp:txXfrm>
    </dsp:sp>
    <dsp:sp modelId="{CFB3662F-963D-CB4A-AD22-3EB5E0F5ED4A}">
      <dsp:nvSpPr>
        <dsp:cNvPr id="0" name=""/>
        <dsp:cNvSpPr/>
      </dsp:nvSpPr>
      <dsp:spPr>
        <a:xfrm>
          <a:off x="8352187" y="1852940"/>
          <a:ext cx="1059895" cy="10598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>
              <a:solidFill>
                <a:schemeClr val="tx1"/>
              </a:solidFill>
            </a:rPr>
            <a:t>Cell segmentation</a:t>
          </a:r>
        </a:p>
      </dsp:txBody>
      <dsp:txXfrm>
        <a:off x="8507405" y="2008158"/>
        <a:ext cx="749459" cy="749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FD935-AEA2-BF48-8184-D2DC0E023E80}">
      <dsp:nvSpPr>
        <dsp:cNvPr id="0" name=""/>
        <dsp:cNvSpPr/>
      </dsp:nvSpPr>
      <dsp:spPr>
        <a:xfrm>
          <a:off x="682897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QC reads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Map reads</a:t>
          </a:r>
        </a:p>
      </dsp:txBody>
      <dsp:txXfrm>
        <a:off x="1360661" y="1346238"/>
        <a:ext cx="1321638" cy="1658861"/>
      </dsp:txXfrm>
    </dsp:sp>
    <dsp:sp modelId="{53D2E9DA-1CAC-6947-8467-78FC5D74A289}">
      <dsp:nvSpPr>
        <dsp:cNvPr id="0" name=""/>
        <dsp:cNvSpPr/>
      </dsp:nvSpPr>
      <dsp:spPr>
        <a:xfrm>
          <a:off x="5134" y="1497905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/>
              </a:solidFill>
            </a:rPr>
            <a:t>.</a:t>
          </a:r>
          <a:r>
            <a:rPr lang="en-GB" sz="1500" b="1" kern="1200" dirty="0" err="1">
              <a:solidFill>
                <a:schemeClr val="tx1"/>
              </a:solidFill>
            </a:rPr>
            <a:t>fastq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203646" y="1696417"/>
        <a:ext cx="958502" cy="958502"/>
      </dsp:txXfrm>
    </dsp:sp>
    <dsp:sp modelId="{8C45B5C2-20F8-3B48-BE10-AE04FCF6355C}">
      <dsp:nvSpPr>
        <dsp:cNvPr id="0" name=""/>
        <dsp:cNvSpPr/>
      </dsp:nvSpPr>
      <dsp:spPr>
        <a:xfrm>
          <a:off x="4241155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QC cells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filter samples</a:t>
          </a:r>
        </a:p>
      </dsp:txBody>
      <dsp:txXfrm>
        <a:off x="4918918" y="1346238"/>
        <a:ext cx="1321638" cy="1658861"/>
      </dsp:txXfrm>
    </dsp:sp>
    <dsp:sp modelId="{6D71650C-7824-774C-8DEA-F9DC74E080F8}">
      <dsp:nvSpPr>
        <dsp:cNvPr id="0" name=""/>
        <dsp:cNvSpPr/>
      </dsp:nvSpPr>
      <dsp:spPr>
        <a:xfrm>
          <a:off x="3563391" y="1497905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/>
              </a:solidFill>
            </a:rPr>
            <a:t>Count matrix</a:t>
          </a:r>
        </a:p>
      </dsp:txBody>
      <dsp:txXfrm>
        <a:off x="3761903" y="1696417"/>
        <a:ext cx="958502" cy="958502"/>
      </dsp:txXfrm>
    </dsp:sp>
    <dsp:sp modelId="{1864CF28-C95C-A149-B7E2-0124E646717A}">
      <dsp:nvSpPr>
        <dsp:cNvPr id="0" name=""/>
        <dsp:cNvSpPr/>
      </dsp:nvSpPr>
      <dsp:spPr>
        <a:xfrm>
          <a:off x="7799412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QC clusters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cluster annotation</a:t>
          </a:r>
        </a:p>
      </dsp:txBody>
      <dsp:txXfrm>
        <a:off x="8477175" y="1346238"/>
        <a:ext cx="1321638" cy="1658861"/>
      </dsp:txXfrm>
    </dsp:sp>
    <dsp:sp modelId="{21278644-F9D6-0245-A64F-247D9EB79ADE}">
      <dsp:nvSpPr>
        <dsp:cNvPr id="0" name=""/>
        <dsp:cNvSpPr/>
      </dsp:nvSpPr>
      <dsp:spPr>
        <a:xfrm>
          <a:off x="7121649" y="1497905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/>
              </a:solidFill>
            </a:rPr>
            <a:t>Integrated object</a:t>
          </a:r>
        </a:p>
      </dsp:txBody>
      <dsp:txXfrm>
        <a:off x="7320161" y="1696417"/>
        <a:ext cx="958502" cy="958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90BB1-85C4-8945-B60E-CA960E8F2B6B}">
      <dsp:nvSpPr>
        <dsp:cNvPr id="0" name=""/>
        <dsp:cNvSpPr/>
      </dsp:nvSpPr>
      <dsp:spPr>
        <a:xfrm>
          <a:off x="0" y="1073928"/>
          <a:ext cx="2377306" cy="7868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68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cell proportion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analysis</a:t>
          </a:r>
        </a:p>
      </dsp:txBody>
      <dsp:txXfrm>
        <a:off x="0" y="1073928"/>
        <a:ext cx="2377306" cy="786893"/>
      </dsp:txXfrm>
    </dsp:sp>
    <dsp:sp modelId="{6B62E6F2-23A8-6B42-8EA4-BA2245BFA2AE}">
      <dsp:nvSpPr>
        <dsp:cNvPr id="0" name=""/>
        <dsp:cNvSpPr/>
      </dsp:nvSpPr>
      <dsp:spPr>
        <a:xfrm>
          <a:off x="3953" y="1855415"/>
          <a:ext cx="2377306" cy="14274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scCODA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ANOVA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Mixed linear models</a:t>
          </a:r>
        </a:p>
      </dsp:txBody>
      <dsp:txXfrm>
        <a:off x="3953" y="1855415"/>
        <a:ext cx="2377306" cy="1427400"/>
      </dsp:txXfrm>
    </dsp:sp>
    <dsp:sp modelId="{F2B35AAD-1765-7B48-B7E5-793528117FF8}">
      <dsp:nvSpPr>
        <dsp:cNvPr id="0" name=""/>
        <dsp:cNvSpPr/>
      </dsp:nvSpPr>
      <dsp:spPr>
        <a:xfrm>
          <a:off x="2714082" y="1068522"/>
          <a:ext cx="2377306" cy="7868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Differential gene expression</a:t>
          </a:r>
        </a:p>
      </dsp:txBody>
      <dsp:txXfrm>
        <a:off x="2714082" y="1068522"/>
        <a:ext cx="2377306" cy="786893"/>
      </dsp:txXfrm>
    </dsp:sp>
    <dsp:sp modelId="{3D6FA5EF-6E93-E147-9F9C-C543192E3CD4}">
      <dsp:nvSpPr>
        <dsp:cNvPr id="0" name=""/>
        <dsp:cNvSpPr/>
      </dsp:nvSpPr>
      <dsp:spPr>
        <a:xfrm>
          <a:off x="2714082" y="1855415"/>
          <a:ext cx="2377306" cy="14274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Wilcoxon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MAST</a:t>
          </a:r>
        </a:p>
      </dsp:txBody>
      <dsp:txXfrm>
        <a:off x="2714082" y="1855415"/>
        <a:ext cx="2377306" cy="1427400"/>
      </dsp:txXfrm>
    </dsp:sp>
    <dsp:sp modelId="{1CD88912-F5DA-D944-9B8D-EB9D58477313}">
      <dsp:nvSpPr>
        <dsp:cNvPr id="0" name=""/>
        <dsp:cNvSpPr/>
      </dsp:nvSpPr>
      <dsp:spPr>
        <a:xfrm>
          <a:off x="5424211" y="1068522"/>
          <a:ext cx="2377306" cy="7868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 err="1"/>
            <a:t>Coexpression</a:t>
          </a:r>
          <a:r>
            <a:rPr lang="en-GB" sz="2000" b="1" kern="1200" dirty="0"/>
            <a:t> analysis</a:t>
          </a:r>
        </a:p>
      </dsp:txBody>
      <dsp:txXfrm>
        <a:off x="5424211" y="1068522"/>
        <a:ext cx="2377306" cy="786893"/>
      </dsp:txXfrm>
    </dsp:sp>
    <dsp:sp modelId="{55A171EB-5876-0144-8E37-2CB96D52EC4E}">
      <dsp:nvSpPr>
        <dsp:cNvPr id="0" name=""/>
        <dsp:cNvSpPr/>
      </dsp:nvSpPr>
      <dsp:spPr>
        <a:xfrm>
          <a:off x="5424211" y="1855415"/>
          <a:ext cx="2377306" cy="14274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hdWGCNA</a:t>
          </a:r>
          <a:endParaRPr lang="en-GB" sz="2000" kern="1200" dirty="0"/>
        </a:p>
      </dsp:txBody>
      <dsp:txXfrm>
        <a:off x="5424211" y="1855415"/>
        <a:ext cx="2377306" cy="1427400"/>
      </dsp:txXfrm>
    </dsp:sp>
    <dsp:sp modelId="{E25E6B98-15C4-B14F-ABC9-B8F74CE8C591}">
      <dsp:nvSpPr>
        <dsp:cNvPr id="0" name=""/>
        <dsp:cNvSpPr/>
      </dsp:nvSpPr>
      <dsp:spPr>
        <a:xfrm>
          <a:off x="8134340" y="1068522"/>
          <a:ext cx="2377306" cy="7868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Cell-cell </a:t>
          </a:r>
          <a:r>
            <a:rPr lang="en-GB" sz="2000" b="1" kern="1200" dirty="0" err="1"/>
            <a:t>comunication</a:t>
          </a:r>
          <a:endParaRPr lang="en-GB" sz="2000" b="1" kern="1200" dirty="0"/>
        </a:p>
      </dsp:txBody>
      <dsp:txXfrm>
        <a:off x="8134340" y="1068522"/>
        <a:ext cx="2377306" cy="786893"/>
      </dsp:txXfrm>
    </dsp:sp>
    <dsp:sp modelId="{F125B958-29F2-734D-9B33-2F346FFE353D}">
      <dsp:nvSpPr>
        <dsp:cNvPr id="0" name=""/>
        <dsp:cNvSpPr/>
      </dsp:nvSpPr>
      <dsp:spPr>
        <a:xfrm>
          <a:off x="8134340" y="1855415"/>
          <a:ext cx="2377306" cy="14274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Cellchat</a:t>
          </a:r>
          <a:endParaRPr lang="en-GB" sz="2000" kern="1200" dirty="0"/>
        </a:p>
      </dsp:txBody>
      <dsp:txXfrm>
        <a:off x="8134340" y="1855415"/>
        <a:ext cx="2377306" cy="1427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0333F-85C2-40D8-8569-68A6B3148DD4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94428-9DC9-45F4-BC02-1914246D87A6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Price</a:t>
          </a:r>
        </a:p>
      </dsp:txBody>
      <dsp:txXfrm>
        <a:off x="569079" y="2427788"/>
        <a:ext cx="2072362" cy="720000"/>
      </dsp:txXfrm>
    </dsp:sp>
    <dsp:sp modelId="{250B9CA9-E37F-44F4-89DF-D284BC54AAAE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31476-913E-448F-A7A5-887F9874A069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Tissue collection</a:t>
          </a:r>
        </a:p>
      </dsp:txBody>
      <dsp:txXfrm>
        <a:off x="3004105" y="2427788"/>
        <a:ext cx="2072362" cy="720000"/>
      </dsp:txXfrm>
    </dsp:sp>
    <dsp:sp modelId="{387588D3-AA27-4E4D-B8D0-6B847CFD9B20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C97D2-D0AE-4EB1-BFC1-ABCC7B320E1E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Time</a:t>
          </a:r>
        </a:p>
      </dsp:txBody>
      <dsp:txXfrm>
        <a:off x="5439131" y="2427788"/>
        <a:ext cx="2072362" cy="720000"/>
      </dsp:txXfrm>
    </dsp:sp>
    <dsp:sp modelId="{D8266DA8-E7DF-4B51-A135-11AEC57237EB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9816C-71A6-4998-A652-FF3823F73DED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Computational limitations</a:t>
          </a:r>
        </a:p>
      </dsp:txBody>
      <dsp:txXfrm>
        <a:off x="7874157" y="2427788"/>
        <a:ext cx="207236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1F898-7C2D-4AD7-A155-9EA192894679}">
      <dsp:nvSpPr>
        <dsp:cNvPr id="0" name=""/>
        <dsp:cNvSpPr/>
      </dsp:nvSpPr>
      <dsp:spPr>
        <a:xfrm>
          <a:off x="564387" y="723028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62985-3556-4D7A-B80A-5BBDC4842948}">
      <dsp:nvSpPr>
        <dsp:cNvPr id="0" name=""/>
        <dsp:cNvSpPr/>
      </dsp:nvSpPr>
      <dsp:spPr>
        <a:xfrm>
          <a:off x="564387" y="2358545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200" kern="1200" dirty="0"/>
            <a:t>Theory: </a:t>
          </a:r>
          <a:r>
            <a:rPr lang="en-GB" sz="2200" i="1" kern="1200" dirty="0"/>
            <a:t>Introduction to spatial transcriptomics</a:t>
          </a:r>
          <a:endParaRPr lang="en-US" sz="2200" i="1" kern="1200" dirty="0"/>
        </a:p>
      </dsp:txBody>
      <dsp:txXfrm>
        <a:off x="564387" y="2358545"/>
        <a:ext cx="4315781" cy="647367"/>
      </dsp:txXfrm>
    </dsp:sp>
    <dsp:sp modelId="{F1FE1C4B-C819-4604-B7ED-B98D7BA350DC}">
      <dsp:nvSpPr>
        <dsp:cNvPr id="0" name=""/>
        <dsp:cNvSpPr/>
      </dsp:nvSpPr>
      <dsp:spPr>
        <a:xfrm>
          <a:off x="354489" y="3064049"/>
          <a:ext cx="4735577" cy="56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- Concepts of spatial RNA-</a:t>
          </a:r>
          <a:r>
            <a:rPr lang="en-GB" sz="1700" kern="1200" dirty="0" err="1"/>
            <a:t>seq</a:t>
          </a:r>
          <a:r>
            <a:rPr lang="en-GB" sz="1700" kern="1200" dirty="0"/>
            <a:t> technology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- Workflow of spatial transcriptomics processing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- Limitations of the technology</a:t>
          </a:r>
          <a:endParaRPr lang="en-US" sz="1700" kern="1200" dirty="0"/>
        </a:p>
      </dsp:txBody>
      <dsp:txXfrm>
        <a:off x="354489" y="3064049"/>
        <a:ext cx="4735577" cy="564260"/>
      </dsp:txXfrm>
    </dsp:sp>
    <dsp:sp modelId="{3E72B930-A8B7-4C38-A59C-22A2CA0A5096}">
      <dsp:nvSpPr>
        <dsp:cNvPr id="0" name=""/>
        <dsp:cNvSpPr/>
      </dsp:nvSpPr>
      <dsp:spPr>
        <a:xfrm>
          <a:off x="5845328" y="723028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9826A-BD4C-4BFD-A861-D6E39E5AFA71}">
      <dsp:nvSpPr>
        <dsp:cNvPr id="0" name=""/>
        <dsp:cNvSpPr/>
      </dsp:nvSpPr>
      <dsp:spPr>
        <a:xfrm>
          <a:off x="5845328" y="2358545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200" kern="1200" dirty="0"/>
            <a:t>Workshop: </a:t>
          </a:r>
          <a:r>
            <a:rPr lang="en-GB" sz="2200" i="1" kern="1200" dirty="0"/>
            <a:t>Practical spatial transcriptome analysis 101 </a:t>
          </a:r>
          <a:endParaRPr lang="en-US" sz="2200" kern="1200" dirty="0"/>
        </a:p>
      </dsp:txBody>
      <dsp:txXfrm>
        <a:off x="5845328" y="2358545"/>
        <a:ext cx="4315781" cy="647367"/>
      </dsp:txXfrm>
    </dsp:sp>
    <dsp:sp modelId="{DEABEC81-9BE7-4A40-AD7A-98B93F471ED4}">
      <dsp:nvSpPr>
        <dsp:cNvPr id="0" name=""/>
        <dsp:cNvSpPr/>
      </dsp:nvSpPr>
      <dsp:spPr>
        <a:xfrm>
          <a:off x="5845328" y="3064049"/>
          <a:ext cx="4315781" cy="56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- Workflow of spatial transcriptomics analysis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Mouse </a:t>
          </a:r>
          <a:r>
            <a:rPr lang="en-US" sz="1700" kern="1200" dirty="0" err="1"/>
            <a:t>swiss</a:t>
          </a:r>
          <a:r>
            <a:rPr lang="en-US" sz="1700" kern="1200" dirty="0"/>
            <a:t> roll as example</a:t>
          </a:r>
        </a:p>
      </dsp:txBody>
      <dsp:txXfrm>
        <a:off x="5845328" y="3064049"/>
        <a:ext cx="4315781" cy="564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403CE-196B-47FF-B935-2FCC940CE651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E208F-1169-4A5D-A424-CC1F4279570F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083DA-ADBA-4A1B-97C9-C0C42BBB569F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Preparation of samples into the spatial object.</a:t>
          </a:r>
          <a:endParaRPr lang="en-US" sz="2500" b="1" kern="1200" dirty="0"/>
        </a:p>
      </dsp:txBody>
      <dsp:txXfrm>
        <a:off x="1907374" y="894511"/>
        <a:ext cx="4356265" cy="1651406"/>
      </dsp:txXfrm>
    </dsp:sp>
    <dsp:sp modelId="{CC00DE24-2C99-4F3E-A14E-521CCF307BEF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0F315-DCED-4D9B-BB5C-AE84CF2DC9B0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86685-397F-4165-89F3-88726D006DCA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How to annotate the single cell object.</a:t>
          </a:r>
          <a:endParaRPr lang="en-US" sz="2500" b="1" kern="1200" dirty="0"/>
        </a:p>
      </dsp:txBody>
      <dsp:txXfrm>
        <a:off x="1907374" y="2958769"/>
        <a:ext cx="4356265" cy="1651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48BCA-1C0E-EA42-B757-0752DA47F11F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4570C-3722-CC48-83E3-5013CD80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6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4570C-3722-CC48-83E3-5013CD8086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1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4570C-3722-CC48-83E3-5013CD80867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8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4570C-3722-CC48-83E3-5013CD80867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1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4570C-3722-CC48-83E3-5013CD80867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7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7C65E-DB64-8959-670A-0C02C2DB1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3E46D-48FE-FC8A-9512-E74E18CA2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3F842-B847-8784-1B12-C29A59DBE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would like to better understand the molecular signatures of remission of IBD symptoms.</a:t>
            </a:r>
          </a:p>
          <a:p>
            <a:endParaRPr lang="en-GB" dirty="0"/>
          </a:p>
          <a:p>
            <a:r>
              <a:rPr lang="en-GB" dirty="0"/>
              <a:t>We have been defining clinical remission based on disease activity scores. Disease activity scores are establish by compounding of different aspects of the disease; using stool frequency and rectal bleeding, together with endoscopy and an overall evaluation by a physician.</a:t>
            </a:r>
          </a:p>
          <a:p>
            <a:r>
              <a:rPr lang="en-GB" dirty="0"/>
              <a:t>Unfortunately these scores are prone to biases- for example, environmental factors can impact stool frequency (also a physician that is exposed to many atopic tissues a mild inflammation could be misevaluated)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Different biomarkers have been used in clinical trials, however there were some accuracy restrictions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Therefor, We believe there is a need for an independent molecular signature, that is based on expression of a small set of biomarkers. Ideally, such molecular signature would be independent of external factors, such as, drug-specific mechanisms of actions and would be representative of mucosal healing.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05C15-B0FE-163B-6883-CDD7C8116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139E1-0F12-CE40-89C8-66C004005ACD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08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454AB-31D3-A5CF-5E98-4486B401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20832-1B27-AAF2-F5FE-68072DE48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E8634-374B-523D-BBBE-8E339C168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would like to better understand the molecular signatures of remission of IBD symptoms.</a:t>
            </a:r>
          </a:p>
          <a:p>
            <a:endParaRPr lang="en-GB" dirty="0"/>
          </a:p>
          <a:p>
            <a:r>
              <a:rPr lang="en-GB" dirty="0"/>
              <a:t>We have been defining clinical remission based on disease activity scores. Disease activity scores are establish by compounding of different aspects of the disease; using stool frequency and rectal bleeding, together with endoscopy and an overall evaluation by a physician.</a:t>
            </a:r>
          </a:p>
          <a:p>
            <a:r>
              <a:rPr lang="en-GB" dirty="0"/>
              <a:t>Unfortunately these scores are prone to biases- for example, environmental factors can impact stool frequency (also a physician that is exposed to many atopic tissues a mild inflammation could be misevaluated)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Different biomarkers have been used in clinical trials, however there were some accuracy restrictions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Therefor, We believe there is a need for an independent molecular signature, that is based on expression of a small set of biomarkers. Ideally, such molecular signature would be independent of external factors, such as, drug-specific mechanisms of actions and would be representative of mucosal healing.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530BE-0B38-02C6-FA69-CE5C1A22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139E1-0F12-CE40-89C8-66C004005ACD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0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CFCF0-23BC-E871-AE38-FB6A7C1D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51EF13-4FFB-1FC1-FB20-762F307E7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AF36D-A154-383F-9323-F680D8017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would like to better understand the molecular signatures of remission of IBD symptoms.</a:t>
            </a:r>
          </a:p>
          <a:p>
            <a:endParaRPr lang="en-GB" dirty="0"/>
          </a:p>
          <a:p>
            <a:r>
              <a:rPr lang="en-GB" dirty="0"/>
              <a:t>We have been defining clinical remission based on disease activity scores. Disease activity scores are establish by compounding of different aspects of the disease; using stool frequency and rectal bleeding, together with endoscopy and an overall evaluation by a physician.</a:t>
            </a:r>
          </a:p>
          <a:p>
            <a:r>
              <a:rPr lang="en-GB" dirty="0"/>
              <a:t>Unfortunately these scores are prone to biases- for example, environmental factors can impact stool frequency (also a physician that is exposed to many atopic tissues a mild inflammation could be misevaluated)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Different biomarkers have been used in clinical trials, however there were some accuracy restrictions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Therefor, We believe there is a need for an independent molecular signature, that is based on expression of a small set of biomarkers. Ideally, such molecular signature would be independent of external factors, such as, drug-specific mechanisms of actions and would be representative of mucosal healing.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09597-F324-D680-5DBD-2594EEDAF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139E1-0F12-CE40-89C8-66C004005ACD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16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9F1E-37B1-A418-8025-3950AE969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36253-C667-9F6E-321B-C30E8747C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8AD2D-1545-CED6-EABA-1FCB7ACF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9061D-C3A0-3217-4367-D6DECFAE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F53E8-2A19-1AF7-834A-246A909B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1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441F-A1CB-1D12-7FBB-D2DC0409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CFF09-7765-87C6-B0B3-06A5451DA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DD245-6D56-8672-26CF-B7652F62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D1773-E791-D92E-76A0-802500F2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FDDE7-110E-32E3-634F-04E6B723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2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4D74C-C5EF-A2F2-C3EE-F3757ED70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A5629-5ED5-339A-06CA-24662A0BD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FC172-37BE-2296-FE2D-1442376C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1708E-2C26-35D1-CF12-DEDEA5E3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28FA-4C07-EECB-A95D-A21AC49E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1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7A97-D192-785C-839D-298A0839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551F2-F74F-AA32-C388-FEDED6022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71919-C0DF-E88B-6EC5-8101F79A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38934-4655-C502-2679-E7875496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169D-BB90-412E-5793-D08E6F7E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37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45737-FFC9-8A23-A257-79131F13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9397B-9218-3580-BAA3-37957E471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8EE5A-596A-41E7-0BBB-5F274F17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517C5-6354-3328-5263-35DF27F55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DD3EA-4408-05D2-BA12-7ECB48698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30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A142-975A-17D4-BCC0-82C0AE66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D1BC7-FDBF-0380-8817-EA5AAA031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0F034-6F1F-AEBB-A0BF-B686B4C2F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17AE7-DBBB-2407-1F07-C76B6AA7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F40B9-D2ED-5918-D647-E55592BE5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6DC9C-1819-3204-D956-F21A9FFA5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2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F38D-4665-84CE-3502-2FC2F4B9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1B414-305B-B8F3-23ED-A3EE84EF9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91A60-E021-F999-72E0-797D3A6C0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0020B-E716-9B50-2B0C-3C0B0EA9D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FB375-2EC7-7050-135F-75E9E36F4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42D46-A54B-AE9C-562C-E602D156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3F96E-3C21-C6AB-E710-986FC004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8807F-5C83-8D25-3A05-97032F0B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9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A830-5643-9536-72D2-53C461BD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C31A5-2577-06BF-8D3B-220BADB7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8CC50-2116-CCDD-840F-C7DFC4A0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85529-3D93-4022-BAF2-BCE1180D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02B37-D829-BE10-3962-336B69C1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6A42D-166B-3523-970C-59FA32E0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711-286C-5E2F-7158-3736096D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5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6D54-A1A7-F10E-3368-5C786FD6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EECE-4BCE-7560-D35D-3EB1C8EE8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B88DA-128B-CF2D-027F-7C94FB5F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43745-74A8-957A-BD8E-DFCF91AA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01D9C-303C-3072-962F-584595D1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D34CE-9110-B05F-757E-EC064C92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68CC-D4D7-DCA2-3B2D-7352CEAB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8416A7-6554-B1A0-52DC-F7CDA4206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14CE8-2D98-AB3C-787B-348ACB1D7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DB16A-A51E-B307-034F-E672B225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1D17B-83F8-4E7D-816D-4C7C378E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204CF-0463-A55B-FD4C-E6AC5C62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0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BEFA51-9D3E-0D34-E589-1B36081E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8E82A-B232-BB98-BC02-F3004124E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83944-AEDB-9DEB-1E2C-026AED004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26DC1E-F6CC-B341-BC95-CB07305038D2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934A8-380C-2AD9-5CF7-2C5DADADB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5C01F-E8A1-E3D8-6350-B08D1BA20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D2CBBB-C311-B649-B39E-7392E7DE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3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b/bbaf136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0xgenomics.com/datasets/visium-hd-cytassist-gene-expression-libraries-of-mouse-intestin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cbi.1012403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06335-2F64-21D7-FED9-96DAA6BA8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856" y="2944090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KLS Summer School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Spatial transcriptomics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F80F-1276-7A61-CCB1-C1F919F63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1858" y="953037"/>
            <a:ext cx="4418622" cy="1709849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Joane P. Bernardo &amp; Florina Trans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September 2025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2CAEC-8BA3-1024-7BFC-451CA919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45" y="666728"/>
            <a:ext cx="5452125" cy="54657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03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92EB-B9EA-98D1-EB26-F18489C0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From reads to count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22C5-D8F8-F306-3C37-AC5E6086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space ranger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F5F3D1-F213-F789-5948-12D4E101E332}"/>
              </a:ext>
            </a:extLst>
          </p:cNvPr>
          <p:cNvGrpSpPr/>
          <p:nvPr/>
        </p:nvGrpSpPr>
        <p:grpSpPr>
          <a:xfrm>
            <a:off x="9301731" y="0"/>
            <a:ext cx="2711053" cy="2369801"/>
            <a:chOff x="682897" y="990768"/>
            <a:chExt cx="2711053" cy="2369801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0600EEE-DBAE-1493-1AA2-DCFE4629B160}"/>
                </a:ext>
              </a:extLst>
            </p:cNvPr>
            <p:cNvSpPr/>
            <p:nvPr/>
          </p:nvSpPr>
          <p:spPr>
            <a:xfrm>
              <a:off x="682897" y="990768"/>
              <a:ext cx="2711053" cy="2369801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Right Arrow 4">
              <a:extLst>
                <a:ext uri="{FF2B5EF4-FFF2-40B4-BE49-F238E27FC236}">
                  <a16:creationId xmlns:a16="http://schemas.microsoft.com/office/drawing/2014/main" id="{CC9A5973-273D-FAD3-5DDC-60AA9C8185CF}"/>
                </a:ext>
              </a:extLst>
            </p:cNvPr>
            <p:cNvSpPr txBox="1"/>
            <p:nvPr/>
          </p:nvSpPr>
          <p:spPr>
            <a:xfrm>
              <a:off x="1360661" y="1346238"/>
              <a:ext cx="1321638" cy="1658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11430" rIns="22860" bIns="11430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QC reads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Map reads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9E93DC-ADB6-FA84-4F64-A86A830F520C}"/>
              </a:ext>
            </a:extLst>
          </p:cNvPr>
          <p:cNvGrpSpPr/>
          <p:nvPr/>
        </p:nvGrpSpPr>
        <p:grpSpPr>
          <a:xfrm>
            <a:off x="8623968" y="507137"/>
            <a:ext cx="1355526" cy="1355526"/>
            <a:chOff x="5134" y="1497905"/>
            <a:chExt cx="1355526" cy="13555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356E906-B0EC-4E4C-0D25-7A669FCE4E7F}"/>
                </a:ext>
              </a:extLst>
            </p:cNvPr>
            <p:cNvSpPr/>
            <p:nvPr/>
          </p:nvSpPr>
          <p:spPr>
            <a:xfrm>
              <a:off x="5134" y="1497905"/>
              <a:ext cx="1355526" cy="135552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7617BB-5B26-ECF2-8CED-D1AF9C136094}"/>
                </a:ext>
              </a:extLst>
            </p:cNvPr>
            <p:cNvSpPr txBox="1"/>
            <p:nvPr/>
          </p:nvSpPr>
          <p:spPr>
            <a:xfrm>
              <a:off x="203646" y="1696417"/>
              <a:ext cx="958502" cy="9585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b="1" kern="1200" dirty="0">
                  <a:solidFill>
                    <a:schemeClr val="tx1"/>
                  </a:solidFill>
                </a:rPr>
                <a:t>.</a:t>
              </a:r>
              <a:r>
                <a:rPr lang="en-GB" sz="1500" b="1" kern="1200" dirty="0" err="1">
                  <a:solidFill>
                    <a:schemeClr val="tx1"/>
                  </a:solidFill>
                </a:rPr>
                <a:t>fastq</a:t>
              </a:r>
              <a:endParaRPr lang="en-GB" sz="1500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017F0C-92CB-66F7-99D1-F76BEAC36AD7}"/>
              </a:ext>
            </a:extLst>
          </p:cNvPr>
          <p:cNvSpPr txBox="1"/>
          <p:nvPr/>
        </p:nvSpPr>
        <p:spPr>
          <a:xfrm>
            <a:off x="6253932" y="2334816"/>
            <a:ext cx="809837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CF37BF-E7B5-B916-A8BD-8A7C202313C6}"/>
              </a:ext>
            </a:extLst>
          </p:cNvPr>
          <p:cNvCxnSpPr>
            <a:cxnSpLocks/>
          </p:cNvCxnSpPr>
          <p:nvPr/>
        </p:nvCxnSpPr>
        <p:spPr>
          <a:xfrm>
            <a:off x="5847181" y="2533919"/>
            <a:ext cx="4033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BA93E1-16E5-B75D-72C1-914759A210E1}"/>
              </a:ext>
            </a:extLst>
          </p:cNvPr>
          <p:cNvSpPr txBox="1"/>
          <p:nvPr/>
        </p:nvSpPr>
        <p:spPr>
          <a:xfrm>
            <a:off x="858835" y="2334816"/>
            <a:ext cx="2222083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sequenced output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67F784-E3AA-BEF3-2F98-7451C82A0EC6}"/>
              </a:ext>
            </a:extLst>
          </p:cNvPr>
          <p:cNvCxnSpPr>
            <a:cxnSpLocks/>
          </p:cNvCxnSpPr>
          <p:nvPr/>
        </p:nvCxnSpPr>
        <p:spPr>
          <a:xfrm>
            <a:off x="3080918" y="2533919"/>
            <a:ext cx="4287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E1C4C5-E392-71A9-60B9-699B18DFAD9D}"/>
              </a:ext>
            </a:extLst>
          </p:cNvPr>
          <p:cNvSpPr txBox="1"/>
          <p:nvPr/>
        </p:nvSpPr>
        <p:spPr>
          <a:xfrm>
            <a:off x="3509682" y="2334816"/>
            <a:ext cx="2337499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demultiplexed data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6BCC347-3625-328E-8BFF-6E8818CD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99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92EB-B9EA-98D1-EB26-F18489C0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reads to count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22C5-D8F8-F306-3C37-AC5E6086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space ranger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F5F3D1-F213-F789-5948-12D4E101E332}"/>
              </a:ext>
            </a:extLst>
          </p:cNvPr>
          <p:cNvGrpSpPr/>
          <p:nvPr/>
        </p:nvGrpSpPr>
        <p:grpSpPr>
          <a:xfrm>
            <a:off x="9301731" y="0"/>
            <a:ext cx="2711053" cy="2369801"/>
            <a:chOff x="682897" y="990768"/>
            <a:chExt cx="2711053" cy="2369801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0600EEE-DBAE-1493-1AA2-DCFE4629B160}"/>
                </a:ext>
              </a:extLst>
            </p:cNvPr>
            <p:cNvSpPr/>
            <p:nvPr/>
          </p:nvSpPr>
          <p:spPr>
            <a:xfrm>
              <a:off x="682897" y="990768"/>
              <a:ext cx="2711053" cy="2369801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Right Arrow 4">
              <a:extLst>
                <a:ext uri="{FF2B5EF4-FFF2-40B4-BE49-F238E27FC236}">
                  <a16:creationId xmlns:a16="http://schemas.microsoft.com/office/drawing/2014/main" id="{CC9A5973-273D-FAD3-5DDC-60AA9C8185CF}"/>
                </a:ext>
              </a:extLst>
            </p:cNvPr>
            <p:cNvSpPr txBox="1"/>
            <p:nvPr/>
          </p:nvSpPr>
          <p:spPr>
            <a:xfrm>
              <a:off x="1360661" y="1346238"/>
              <a:ext cx="1321638" cy="1658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11430" rIns="22860" bIns="11430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QC reads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Map reads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9E93DC-ADB6-FA84-4F64-A86A830F520C}"/>
              </a:ext>
            </a:extLst>
          </p:cNvPr>
          <p:cNvGrpSpPr/>
          <p:nvPr/>
        </p:nvGrpSpPr>
        <p:grpSpPr>
          <a:xfrm>
            <a:off x="8623968" y="507137"/>
            <a:ext cx="1355526" cy="1355526"/>
            <a:chOff x="5134" y="1497905"/>
            <a:chExt cx="1355526" cy="13555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356E906-B0EC-4E4C-0D25-7A669FCE4E7F}"/>
                </a:ext>
              </a:extLst>
            </p:cNvPr>
            <p:cNvSpPr/>
            <p:nvPr/>
          </p:nvSpPr>
          <p:spPr>
            <a:xfrm>
              <a:off x="5134" y="1497905"/>
              <a:ext cx="1355526" cy="135552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7617BB-5B26-ECF2-8CED-D1AF9C136094}"/>
                </a:ext>
              </a:extLst>
            </p:cNvPr>
            <p:cNvSpPr txBox="1"/>
            <p:nvPr/>
          </p:nvSpPr>
          <p:spPr>
            <a:xfrm>
              <a:off x="203646" y="1696417"/>
              <a:ext cx="958502" cy="9585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b="1" kern="1200" dirty="0">
                  <a:solidFill>
                    <a:schemeClr val="tx1"/>
                  </a:solidFill>
                </a:rPr>
                <a:t>.</a:t>
              </a:r>
              <a:r>
                <a:rPr lang="en-GB" sz="1500" b="1" kern="1200" dirty="0" err="1">
                  <a:solidFill>
                    <a:schemeClr val="tx1"/>
                  </a:solidFill>
                </a:rPr>
                <a:t>fastq</a:t>
              </a:r>
              <a:endParaRPr lang="en-GB" sz="1500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017F0C-92CB-66F7-99D1-F76BEAC36AD7}"/>
              </a:ext>
            </a:extLst>
          </p:cNvPr>
          <p:cNvSpPr txBox="1"/>
          <p:nvPr/>
        </p:nvSpPr>
        <p:spPr>
          <a:xfrm>
            <a:off x="6253932" y="2334816"/>
            <a:ext cx="809837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2E13F-B294-0B24-8C6E-9E4E478B4EEC}"/>
              </a:ext>
            </a:extLst>
          </p:cNvPr>
          <p:cNvSpPr txBox="1"/>
          <p:nvPr/>
        </p:nvSpPr>
        <p:spPr>
          <a:xfrm>
            <a:off x="6281984" y="3083324"/>
            <a:ext cx="75373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.bam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9D2C1-11AD-314E-6390-B17161A54EE9}"/>
              </a:ext>
            </a:extLst>
          </p:cNvPr>
          <p:cNvSpPr txBox="1"/>
          <p:nvPr/>
        </p:nvSpPr>
        <p:spPr>
          <a:xfrm>
            <a:off x="5891893" y="3845291"/>
            <a:ext cx="1579278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count matrix</a:t>
            </a:r>
          </a:p>
          <a:p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binns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EA6089-28A4-F81E-A634-0D9011833388}"/>
              </a:ext>
            </a:extLst>
          </p:cNvPr>
          <p:cNvCxnSpPr>
            <a:cxnSpLocks/>
          </p:cNvCxnSpPr>
          <p:nvPr/>
        </p:nvCxnSpPr>
        <p:spPr>
          <a:xfrm>
            <a:off x="6658850" y="2759364"/>
            <a:ext cx="0" cy="2995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3C0991-F57D-4CB0-4BA4-FCD2F96D3F70}"/>
              </a:ext>
            </a:extLst>
          </p:cNvPr>
          <p:cNvCxnSpPr>
            <a:cxnSpLocks/>
          </p:cNvCxnSpPr>
          <p:nvPr/>
        </p:nvCxnSpPr>
        <p:spPr>
          <a:xfrm>
            <a:off x="6673808" y="3483434"/>
            <a:ext cx="0" cy="3409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CF37BF-E7B5-B916-A8BD-8A7C202313C6}"/>
              </a:ext>
            </a:extLst>
          </p:cNvPr>
          <p:cNvCxnSpPr>
            <a:cxnSpLocks/>
          </p:cNvCxnSpPr>
          <p:nvPr/>
        </p:nvCxnSpPr>
        <p:spPr>
          <a:xfrm>
            <a:off x="5847181" y="2533919"/>
            <a:ext cx="4033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BA93E1-16E5-B75D-72C1-914759A210E1}"/>
              </a:ext>
            </a:extLst>
          </p:cNvPr>
          <p:cNvSpPr txBox="1"/>
          <p:nvPr/>
        </p:nvSpPr>
        <p:spPr>
          <a:xfrm>
            <a:off x="858835" y="2334816"/>
            <a:ext cx="2222083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sequenced output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67F784-E3AA-BEF3-2F98-7451C82A0EC6}"/>
              </a:ext>
            </a:extLst>
          </p:cNvPr>
          <p:cNvCxnSpPr>
            <a:cxnSpLocks/>
          </p:cNvCxnSpPr>
          <p:nvPr/>
        </p:nvCxnSpPr>
        <p:spPr>
          <a:xfrm>
            <a:off x="3080918" y="2533919"/>
            <a:ext cx="4287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E1C4C5-E392-71A9-60B9-699B18DFAD9D}"/>
              </a:ext>
            </a:extLst>
          </p:cNvPr>
          <p:cNvSpPr txBox="1"/>
          <p:nvPr/>
        </p:nvSpPr>
        <p:spPr>
          <a:xfrm>
            <a:off x="3509682" y="2334816"/>
            <a:ext cx="2337499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demultiplexed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8B314B-0A52-26DD-198B-B521ADA9A029}"/>
              </a:ext>
            </a:extLst>
          </p:cNvPr>
          <p:cNvSpPr txBox="1"/>
          <p:nvPr/>
        </p:nvSpPr>
        <p:spPr>
          <a:xfrm>
            <a:off x="7059985" y="3322071"/>
            <a:ext cx="2024913" cy="52322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tag reads with gene</a:t>
            </a:r>
          </a:p>
          <a:p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correct UMI sequences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E289CBD-60C8-26C8-2313-75AEDC5C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11</a:t>
            </a:fld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568C3E-E277-5738-B878-FDA64752B2C3}"/>
              </a:ext>
            </a:extLst>
          </p:cNvPr>
          <p:cNvSpPr txBox="1"/>
          <p:nvPr/>
        </p:nvSpPr>
        <p:spPr>
          <a:xfrm>
            <a:off x="7069254" y="2499705"/>
            <a:ext cx="3917034" cy="52322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identify correct cell barcodes</a:t>
            </a:r>
          </a:p>
          <a:p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Trim, align reads to genome annotation (STAR)</a:t>
            </a:r>
          </a:p>
        </p:txBody>
      </p:sp>
    </p:spTree>
    <p:extLst>
      <p:ext uri="{BB962C8B-B14F-4D97-AF65-F5344CB8AC3E}">
        <p14:creationId xmlns:p14="http://schemas.microsoft.com/office/powerpoint/2010/main" val="306588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92EB-B9EA-98D1-EB26-F18489C0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reads to count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22C5-D8F8-F306-3C37-AC5E60862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space ranger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F5F3D1-F213-F789-5948-12D4E101E332}"/>
              </a:ext>
            </a:extLst>
          </p:cNvPr>
          <p:cNvGrpSpPr/>
          <p:nvPr/>
        </p:nvGrpSpPr>
        <p:grpSpPr>
          <a:xfrm>
            <a:off x="9301731" y="0"/>
            <a:ext cx="2711053" cy="2369801"/>
            <a:chOff x="682897" y="990768"/>
            <a:chExt cx="2711053" cy="2369801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10600EEE-DBAE-1493-1AA2-DCFE4629B160}"/>
                </a:ext>
              </a:extLst>
            </p:cNvPr>
            <p:cNvSpPr/>
            <p:nvPr/>
          </p:nvSpPr>
          <p:spPr>
            <a:xfrm>
              <a:off x="682897" y="990768"/>
              <a:ext cx="2711053" cy="2369801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Right Arrow 4">
              <a:extLst>
                <a:ext uri="{FF2B5EF4-FFF2-40B4-BE49-F238E27FC236}">
                  <a16:creationId xmlns:a16="http://schemas.microsoft.com/office/drawing/2014/main" id="{CC9A5973-273D-FAD3-5DDC-60AA9C8185CF}"/>
                </a:ext>
              </a:extLst>
            </p:cNvPr>
            <p:cNvSpPr txBox="1"/>
            <p:nvPr/>
          </p:nvSpPr>
          <p:spPr>
            <a:xfrm>
              <a:off x="1360661" y="1346238"/>
              <a:ext cx="1321638" cy="1658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11430" rIns="22860" bIns="11430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QC reads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Map reads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9E93DC-ADB6-FA84-4F64-A86A830F520C}"/>
              </a:ext>
            </a:extLst>
          </p:cNvPr>
          <p:cNvGrpSpPr/>
          <p:nvPr/>
        </p:nvGrpSpPr>
        <p:grpSpPr>
          <a:xfrm>
            <a:off x="8623968" y="507137"/>
            <a:ext cx="1355526" cy="1355526"/>
            <a:chOff x="5134" y="1497905"/>
            <a:chExt cx="1355526" cy="135552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356E906-B0EC-4E4C-0D25-7A669FCE4E7F}"/>
                </a:ext>
              </a:extLst>
            </p:cNvPr>
            <p:cNvSpPr/>
            <p:nvPr/>
          </p:nvSpPr>
          <p:spPr>
            <a:xfrm>
              <a:off x="5134" y="1497905"/>
              <a:ext cx="1355526" cy="135552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7617BB-5B26-ECF2-8CED-D1AF9C136094}"/>
                </a:ext>
              </a:extLst>
            </p:cNvPr>
            <p:cNvSpPr txBox="1"/>
            <p:nvPr/>
          </p:nvSpPr>
          <p:spPr>
            <a:xfrm>
              <a:off x="203646" y="1696417"/>
              <a:ext cx="958502" cy="9585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b="1" kern="1200" dirty="0">
                  <a:solidFill>
                    <a:schemeClr val="tx1"/>
                  </a:solidFill>
                </a:rPr>
                <a:t>.</a:t>
              </a:r>
              <a:r>
                <a:rPr lang="en-GB" sz="1500" b="1" kern="1200" dirty="0" err="1">
                  <a:solidFill>
                    <a:schemeClr val="tx1"/>
                  </a:solidFill>
                </a:rPr>
                <a:t>fastq</a:t>
              </a:r>
              <a:endParaRPr lang="en-GB" sz="1500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017F0C-92CB-66F7-99D1-F76BEAC36AD7}"/>
              </a:ext>
            </a:extLst>
          </p:cNvPr>
          <p:cNvSpPr txBox="1"/>
          <p:nvPr/>
        </p:nvSpPr>
        <p:spPr>
          <a:xfrm>
            <a:off x="6253932" y="2334816"/>
            <a:ext cx="809837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2E13F-B294-0B24-8C6E-9E4E478B4EEC}"/>
              </a:ext>
            </a:extLst>
          </p:cNvPr>
          <p:cNvSpPr txBox="1"/>
          <p:nvPr/>
        </p:nvSpPr>
        <p:spPr>
          <a:xfrm>
            <a:off x="6281984" y="3083324"/>
            <a:ext cx="75373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.bam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9D2C1-11AD-314E-6390-B17161A54EE9}"/>
              </a:ext>
            </a:extLst>
          </p:cNvPr>
          <p:cNvSpPr txBox="1"/>
          <p:nvPr/>
        </p:nvSpPr>
        <p:spPr>
          <a:xfrm>
            <a:off x="5891893" y="3845291"/>
            <a:ext cx="1579278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count matrix</a:t>
            </a:r>
          </a:p>
          <a:p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binns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EA6089-28A4-F81E-A634-0D9011833388}"/>
              </a:ext>
            </a:extLst>
          </p:cNvPr>
          <p:cNvCxnSpPr>
            <a:cxnSpLocks/>
          </p:cNvCxnSpPr>
          <p:nvPr/>
        </p:nvCxnSpPr>
        <p:spPr>
          <a:xfrm>
            <a:off x="6658850" y="2759364"/>
            <a:ext cx="0" cy="2995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3C0991-F57D-4CB0-4BA4-FCD2F96D3F70}"/>
              </a:ext>
            </a:extLst>
          </p:cNvPr>
          <p:cNvCxnSpPr>
            <a:cxnSpLocks/>
          </p:cNvCxnSpPr>
          <p:nvPr/>
        </p:nvCxnSpPr>
        <p:spPr>
          <a:xfrm>
            <a:off x="6673808" y="3483434"/>
            <a:ext cx="0" cy="3409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CF37BF-E7B5-B916-A8BD-8A7C202313C6}"/>
              </a:ext>
            </a:extLst>
          </p:cNvPr>
          <p:cNvCxnSpPr>
            <a:cxnSpLocks/>
          </p:cNvCxnSpPr>
          <p:nvPr/>
        </p:nvCxnSpPr>
        <p:spPr>
          <a:xfrm>
            <a:off x="5847181" y="2533919"/>
            <a:ext cx="4033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BA93E1-16E5-B75D-72C1-914759A210E1}"/>
              </a:ext>
            </a:extLst>
          </p:cNvPr>
          <p:cNvSpPr txBox="1"/>
          <p:nvPr/>
        </p:nvSpPr>
        <p:spPr>
          <a:xfrm>
            <a:off x="858835" y="2334816"/>
            <a:ext cx="2222083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sequenced output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67F784-E3AA-BEF3-2F98-7451C82A0EC6}"/>
              </a:ext>
            </a:extLst>
          </p:cNvPr>
          <p:cNvCxnSpPr>
            <a:cxnSpLocks/>
          </p:cNvCxnSpPr>
          <p:nvPr/>
        </p:nvCxnSpPr>
        <p:spPr>
          <a:xfrm>
            <a:off x="3080918" y="2533919"/>
            <a:ext cx="4287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E1C4C5-E392-71A9-60B9-699B18DFAD9D}"/>
              </a:ext>
            </a:extLst>
          </p:cNvPr>
          <p:cNvSpPr txBox="1"/>
          <p:nvPr/>
        </p:nvSpPr>
        <p:spPr>
          <a:xfrm>
            <a:off x="3509682" y="2334816"/>
            <a:ext cx="2337499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demultiplexed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4AA91-499C-315F-D2D4-892849A6537D}"/>
              </a:ext>
            </a:extLst>
          </p:cNvPr>
          <p:cNvSpPr txBox="1"/>
          <p:nvPr/>
        </p:nvSpPr>
        <p:spPr>
          <a:xfrm>
            <a:off x="7069254" y="2499705"/>
            <a:ext cx="3917034" cy="52322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identify correct cell barcodes</a:t>
            </a:r>
          </a:p>
          <a:p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Trim, align reads to genome annotation (STAR)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8B314B-0A52-26DD-198B-B521ADA9A029}"/>
              </a:ext>
            </a:extLst>
          </p:cNvPr>
          <p:cNvSpPr txBox="1"/>
          <p:nvPr/>
        </p:nvSpPr>
        <p:spPr>
          <a:xfrm>
            <a:off x="7059985" y="3322071"/>
            <a:ext cx="2024913" cy="52322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tag reads with gene</a:t>
            </a:r>
          </a:p>
          <a:p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correct UMI sequences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42E303-7344-06E2-1839-1B39480C8541}"/>
              </a:ext>
            </a:extLst>
          </p:cNvPr>
          <p:cNvCxnSpPr>
            <a:cxnSpLocks/>
          </p:cNvCxnSpPr>
          <p:nvPr/>
        </p:nvCxnSpPr>
        <p:spPr>
          <a:xfrm flipH="1">
            <a:off x="5449128" y="4160650"/>
            <a:ext cx="3980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E65B20D-3B3D-3D9D-80F8-CE6CC24CC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546565"/>
              </p:ext>
            </p:extLst>
          </p:nvPr>
        </p:nvGraphicFramePr>
        <p:xfrm>
          <a:off x="926492" y="3916182"/>
          <a:ext cx="4596397" cy="23125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6685">
                  <a:extLst>
                    <a:ext uri="{9D8B030D-6E8A-4147-A177-3AD203B41FA5}">
                      <a16:colId xmlns:a16="http://schemas.microsoft.com/office/drawing/2014/main" val="2676440862"/>
                    </a:ext>
                  </a:extLst>
                </a:gridCol>
                <a:gridCol w="679589">
                  <a:extLst>
                    <a:ext uri="{9D8B030D-6E8A-4147-A177-3AD203B41FA5}">
                      <a16:colId xmlns:a16="http://schemas.microsoft.com/office/drawing/2014/main" val="1029472399"/>
                    </a:ext>
                  </a:extLst>
                </a:gridCol>
                <a:gridCol w="761139">
                  <a:extLst>
                    <a:ext uri="{9D8B030D-6E8A-4147-A177-3AD203B41FA5}">
                      <a16:colId xmlns:a16="http://schemas.microsoft.com/office/drawing/2014/main" val="2493528473"/>
                    </a:ext>
                  </a:extLst>
                </a:gridCol>
                <a:gridCol w="834405">
                  <a:extLst>
                    <a:ext uri="{9D8B030D-6E8A-4147-A177-3AD203B41FA5}">
                      <a16:colId xmlns:a16="http://schemas.microsoft.com/office/drawing/2014/main" val="1902650893"/>
                    </a:ext>
                  </a:extLst>
                </a:gridCol>
                <a:gridCol w="327545">
                  <a:extLst>
                    <a:ext uri="{9D8B030D-6E8A-4147-A177-3AD203B41FA5}">
                      <a16:colId xmlns:a16="http://schemas.microsoft.com/office/drawing/2014/main" val="1054407785"/>
                    </a:ext>
                  </a:extLst>
                </a:gridCol>
                <a:gridCol w="937034">
                  <a:extLst>
                    <a:ext uri="{9D8B030D-6E8A-4147-A177-3AD203B41FA5}">
                      <a16:colId xmlns:a16="http://schemas.microsoft.com/office/drawing/2014/main" val="2386405122"/>
                    </a:ext>
                  </a:extLst>
                </a:gridCol>
              </a:tblGrid>
              <a:tr h="287079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 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 err="1">
                          <a:effectLst/>
                        </a:rPr>
                        <a:t>binn</a:t>
                      </a:r>
                      <a:r>
                        <a:rPr lang="en-GB" sz="1800" u="none" strike="noStrike" dirty="0">
                          <a:effectLst/>
                        </a:rPr>
                        <a:t> 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 err="1">
                          <a:effectLst/>
                        </a:rPr>
                        <a:t>binn</a:t>
                      </a:r>
                      <a:r>
                        <a:rPr lang="en-GB" sz="1800" u="none" strike="noStrike" dirty="0">
                          <a:effectLst/>
                        </a:rPr>
                        <a:t> 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 err="1">
                          <a:effectLst/>
                        </a:rPr>
                        <a:t>binn</a:t>
                      </a:r>
                      <a:r>
                        <a:rPr lang="en-GB" sz="1800" u="none" strike="noStrike" dirty="0">
                          <a:effectLst/>
                        </a:rPr>
                        <a:t> 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800" u="none" strike="noStrike" dirty="0">
                          <a:effectLst/>
                        </a:rPr>
                        <a:t>...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 err="1">
                          <a:effectLst/>
                        </a:rPr>
                        <a:t>binn</a:t>
                      </a:r>
                      <a:r>
                        <a:rPr lang="en-GB" sz="1800" u="none" strike="noStrike" dirty="0">
                          <a:effectLst/>
                        </a:rPr>
                        <a:t> 15K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09021"/>
                  </a:ext>
                </a:extLst>
              </a:tr>
              <a:tr h="28707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Gene 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3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3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1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2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637015"/>
                  </a:ext>
                </a:extLst>
              </a:tr>
              <a:tr h="28707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Gene 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0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2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0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1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082292"/>
                  </a:ext>
                </a:extLst>
              </a:tr>
              <a:tr h="28707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Gene 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1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0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3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5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223160"/>
                  </a:ext>
                </a:extLst>
              </a:tr>
              <a:tr h="287079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800" u="none" strike="noStrike" dirty="0">
                          <a:effectLst/>
                        </a:rPr>
                        <a:t>...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 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 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 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495109"/>
                  </a:ext>
                </a:extLst>
              </a:tr>
              <a:tr h="28707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Gene 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14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7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1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0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636152"/>
                  </a:ext>
                </a:extLst>
              </a:tr>
              <a:tr h="287079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800" u="none" strike="noStrike" dirty="0">
                          <a:effectLst/>
                        </a:rPr>
                        <a:t>...</a:t>
                      </a:r>
                      <a:endParaRPr lang="en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 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 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20000"/>
                  </a:ext>
                </a:extLst>
              </a:tr>
              <a:tr h="30302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Gene 25K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0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13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1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 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0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607433"/>
                  </a:ext>
                </a:extLst>
              </a:tr>
            </a:tbl>
          </a:graphicData>
        </a:graphic>
      </p:graphicFrame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0A6061C-E194-6E9C-CD9D-A1A398DE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12</a:t>
            </a:fld>
            <a:endParaRPr lang="en-GB"/>
          </a:p>
        </p:txBody>
      </p:sp>
      <p:sp>
        <p:nvSpPr>
          <p:cNvPr id="23" name="Textfeld 9">
            <a:extLst>
              <a:ext uri="{FF2B5EF4-FFF2-40B4-BE49-F238E27FC236}">
                <a16:creationId xmlns:a16="http://schemas.microsoft.com/office/drawing/2014/main" id="{490EEC45-8EFB-4AC9-EB33-E235133C6926}"/>
              </a:ext>
            </a:extLst>
          </p:cNvPr>
          <p:cNvSpPr txBox="1"/>
          <p:nvPr/>
        </p:nvSpPr>
        <p:spPr bwMode="auto">
          <a:xfrm>
            <a:off x="5567602" y="5299799"/>
            <a:ext cx="5697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Lots of zeros due to dropout or no expression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Variable total counts across cells – cell specific bias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Variable counts per gene – part biological, part technical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882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6C23-F585-0AC4-B574-A2046B25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From matrix to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3B8E1-0103-CF4F-F8DE-F5ED42873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5022" cy="639437"/>
          </a:xfrm>
        </p:spPr>
        <p:txBody>
          <a:bodyPr/>
          <a:lstStyle/>
          <a:p>
            <a:r>
              <a:rPr lang="en-GB" dirty="0"/>
              <a:t>Create object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F82D04-6AAE-4023-9B5B-E6901A1E054C}"/>
              </a:ext>
            </a:extLst>
          </p:cNvPr>
          <p:cNvSpPr txBox="1">
            <a:spLocks/>
          </p:cNvSpPr>
          <p:nvPr/>
        </p:nvSpPr>
        <p:spPr>
          <a:xfrm>
            <a:off x="917136" y="2465062"/>
            <a:ext cx="6810632" cy="371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R packages</a:t>
            </a:r>
          </a:p>
          <a:p>
            <a:pPr>
              <a:buFontTx/>
              <a:buChar char="-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Seurat V5 &gt; S4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seurat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object </a:t>
            </a:r>
          </a:p>
          <a:p>
            <a:pPr>
              <a:buFontTx/>
              <a:buChar char="-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Banksy V</a:t>
            </a:r>
            <a:r>
              <a:rPr lang="en-DE" sz="2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SingleCellExperiment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Python packages</a:t>
            </a:r>
          </a:p>
          <a:p>
            <a:pPr>
              <a:buFontTx/>
              <a:buChar char="-"/>
            </a:pP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Squidpy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V1.7.0 &gt;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Anndata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SpaGCN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3.0.0 &gt; h5ad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473FC-4F9C-2058-2CA4-F10225BD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819" y="2189426"/>
            <a:ext cx="3220045" cy="166841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33FD4E1-6602-5B5B-935E-1333C5E6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660A1-E3A5-5CE8-DD07-3D30047D9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04" y="1364443"/>
            <a:ext cx="4155876" cy="458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5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67F8-EECC-096D-881E-645F74D6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transcriptomics analysis</a:t>
            </a:r>
          </a:p>
        </p:txBody>
      </p:sp>
      <p:pic>
        <p:nvPicPr>
          <p:cNvPr id="11266" name="Picture 2" descr="Computational solutions for spatial transcriptomics - Computational and  Structural Biotechnology Journal">
            <a:extLst>
              <a:ext uri="{FF2B5EF4-FFF2-40B4-BE49-F238E27FC236}">
                <a16:creationId xmlns:a16="http://schemas.microsoft.com/office/drawing/2014/main" id="{3F5F7CFB-88B7-6FD5-B613-3A7A8B66E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3" b="26198"/>
          <a:stretch>
            <a:fillRect/>
          </a:stretch>
        </p:blipFill>
        <p:spPr bwMode="auto">
          <a:xfrm>
            <a:off x="10865" y="5128157"/>
            <a:ext cx="6296025" cy="14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3+ Thousand Complicated Journey Royalty-Free Images, Stock Photos &amp;  Pictures | Shutterstock">
            <a:extLst>
              <a:ext uri="{FF2B5EF4-FFF2-40B4-BE49-F238E27FC236}">
                <a16:creationId xmlns:a16="http://schemas.microsoft.com/office/drawing/2014/main" id="{0046E2A9-A586-0946-625B-CC9133E53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" y="2303002"/>
            <a:ext cx="7308996" cy="274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mputational solutions for spatial transcriptomics - Computational and  Structural Biotechnology Journal">
            <a:extLst>
              <a:ext uri="{FF2B5EF4-FFF2-40B4-BE49-F238E27FC236}">
                <a16:creationId xmlns:a16="http://schemas.microsoft.com/office/drawing/2014/main" id="{DE80CDB9-A5A0-1764-1066-BF172257C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2"/>
          <a:stretch>
            <a:fillRect/>
          </a:stretch>
        </p:blipFill>
        <p:spPr bwMode="auto">
          <a:xfrm>
            <a:off x="6813405" y="5128157"/>
            <a:ext cx="5378595" cy="15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21DC9-D22C-50BB-0AE4-8A1031A1D31C}"/>
              </a:ext>
            </a:extLst>
          </p:cNvPr>
          <p:cNvSpPr txBox="1"/>
          <p:nvPr/>
        </p:nvSpPr>
        <p:spPr>
          <a:xfrm>
            <a:off x="2603571" y="1873182"/>
            <a:ext cx="226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Our 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23FBE-1562-12D9-7F5F-B21CBB7485FD}"/>
              </a:ext>
            </a:extLst>
          </p:cNvPr>
          <p:cNvSpPr txBox="1"/>
          <p:nvPr/>
        </p:nvSpPr>
        <p:spPr>
          <a:xfrm rot="20336019">
            <a:off x="488981" y="2380511"/>
            <a:ext cx="210185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4A6A0-2908-D94A-5FE0-BD811DD9B976}"/>
              </a:ext>
            </a:extLst>
          </p:cNvPr>
          <p:cNvSpPr txBox="1"/>
          <p:nvPr/>
        </p:nvSpPr>
        <p:spPr>
          <a:xfrm>
            <a:off x="9108988" y="2994989"/>
            <a:ext cx="21018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Integrated objects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F49D03-687C-A50A-D386-BC1E0E177F9F}"/>
              </a:ext>
            </a:extLst>
          </p:cNvPr>
          <p:cNvCxnSpPr/>
          <p:nvPr/>
        </p:nvCxnSpPr>
        <p:spPr>
          <a:xfrm>
            <a:off x="6927273" y="3823855"/>
            <a:ext cx="1981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ECA14-1A2B-7D26-4EA6-2D0902E77380}"/>
              </a:ext>
            </a:extLst>
          </p:cNvPr>
          <p:cNvCxnSpPr>
            <a:cxnSpLocks/>
          </p:cNvCxnSpPr>
          <p:nvPr/>
        </p:nvCxnSpPr>
        <p:spPr>
          <a:xfrm flipV="1">
            <a:off x="6927273" y="3976255"/>
            <a:ext cx="1981200" cy="124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7E53A-BD6A-629A-EAEE-AE1059254B27}"/>
              </a:ext>
            </a:extLst>
          </p:cNvPr>
          <p:cNvCxnSpPr>
            <a:cxnSpLocks/>
          </p:cNvCxnSpPr>
          <p:nvPr/>
        </p:nvCxnSpPr>
        <p:spPr>
          <a:xfrm flipV="1">
            <a:off x="6927273" y="4096333"/>
            <a:ext cx="1981200" cy="328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686F95-A44C-B28B-E92A-10B62150D3E5}"/>
              </a:ext>
            </a:extLst>
          </p:cNvPr>
          <p:cNvCxnSpPr>
            <a:cxnSpLocks/>
          </p:cNvCxnSpPr>
          <p:nvPr/>
        </p:nvCxnSpPr>
        <p:spPr>
          <a:xfrm>
            <a:off x="6904304" y="3406158"/>
            <a:ext cx="2004169" cy="136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D24A42-6B4C-3F47-D9FB-48CD4362E634}"/>
              </a:ext>
            </a:extLst>
          </p:cNvPr>
          <p:cNvCxnSpPr>
            <a:cxnSpLocks/>
          </p:cNvCxnSpPr>
          <p:nvPr/>
        </p:nvCxnSpPr>
        <p:spPr>
          <a:xfrm>
            <a:off x="6915788" y="3616145"/>
            <a:ext cx="1992685" cy="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5719F7-18F9-81A4-7B3B-7BE79ED7C9C1}"/>
              </a:ext>
            </a:extLst>
          </p:cNvPr>
          <p:cNvSpPr txBox="1"/>
          <p:nvPr/>
        </p:nvSpPr>
        <p:spPr>
          <a:xfrm rot="20336019">
            <a:off x="5993274" y="2063799"/>
            <a:ext cx="21018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Annotated objects</a:t>
            </a:r>
          </a:p>
        </p:txBody>
      </p:sp>
    </p:spTree>
    <p:extLst>
      <p:ext uri="{BB962C8B-B14F-4D97-AF65-F5344CB8AC3E}">
        <p14:creationId xmlns:p14="http://schemas.microsoft.com/office/powerpoint/2010/main" val="418021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B3F8-C0D9-783C-3E77-4A082E72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cell annotated object(s)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5A65E-0BA1-4EC9-F8C1-E00558A7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96" y="2159614"/>
            <a:ext cx="10873408" cy="41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2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EBE7-5E62-6E90-54DF-BCB607C0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Biologic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6AAF-184B-555C-3956-5C015F45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design and null hypothesis:</a:t>
            </a:r>
          </a:p>
          <a:p>
            <a:endParaRPr lang="en-US" dirty="0"/>
          </a:p>
          <a:p>
            <a:pPr lvl="1"/>
            <a:r>
              <a:rPr lang="en-US" dirty="0"/>
              <a:t>Treatment vs. No treatment</a:t>
            </a:r>
          </a:p>
          <a:p>
            <a:pPr lvl="1"/>
            <a:r>
              <a:rPr lang="en-US" dirty="0"/>
              <a:t>Disease vs. Healthy</a:t>
            </a:r>
          </a:p>
          <a:p>
            <a:pPr lvl="1"/>
            <a:r>
              <a:rPr lang="en-US" dirty="0"/>
              <a:t>KO vs. Wils-type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Therapy response</a:t>
            </a:r>
          </a:p>
          <a:p>
            <a:pPr lvl="1"/>
            <a:r>
              <a:rPr lang="en-US" dirty="0"/>
              <a:t>Longitudinal follow-up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314" name="Picture 2" descr="Biocomicals: The secret of experimental design">
            <a:extLst>
              <a:ext uri="{FF2B5EF4-FFF2-40B4-BE49-F238E27FC236}">
                <a16:creationId xmlns:a16="http://schemas.microsoft.com/office/drawing/2014/main" id="{8509760B-BC8C-0CAD-B536-1D9F6CEA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2" y="2707684"/>
            <a:ext cx="5171342" cy="37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5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181891-9452-A4A3-DE02-14FDF821B177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1353801" cy="453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Single-cell-like analysis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e.g. treated vs. non-treated </a:t>
            </a:r>
            <a:r>
              <a:rPr lang="en-GB" dirty="0"/>
              <a:t>or</a:t>
            </a:r>
            <a:r>
              <a:rPr lang="en-GB" b="1" dirty="0"/>
              <a:t> </a:t>
            </a:r>
            <a:r>
              <a:rPr lang="en-GB" dirty="0"/>
              <a:t>throughout</a:t>
            </a:r>
            <a:r>
              <a:rPr lang="en-GB" b="1" dirty="0"/>
              <a:t> timepoints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A6C558-24D0-9C4C-1CA2-1009736F8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250400"/>
              </p:ext>
            </p:extLst>
          </p:nvPr>
        </p:nvGraphicFramePr>
        <p:xfrm>
          <a:off x="838200" y="14630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BC109D-7450-96EF-09D3-C3BD94F5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Spatial transcriptomics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867FF-10B0-5854-078C-3EAFC5CA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63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C521-FFE6-96E8-AD61-165632A4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 proportion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C5AF-A7B5-8417-0AA1-869D3349F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Identifies significant changes in cell proportions </a:t>
            </a:r>
          </a:p>
          <a:p>
            <a:pPr marL="0" indent="0">
              <a:buNone/>
            </a:pPr>
            <a:r>
              <a:rPr lang="en-GB" dirty="0"/>
              <a:t>based on treatment or other parameters.</a:t>
            </a:r>
          </a:p>
          <a:p>
            <a:pPr lvl="1">
              <a:buFontTx/>
              <a:buChar char="-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Disadvantages: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D5DBCA-7E17-A43F-58CD-2A1B1E41A435}"/>
              </a:ext>
            </a:extLst>
          </p:cNvPr>
          <p:cNvGrpSpPr/>
          <p:nvPr/>
        </p:nvGrpSpPr>
        <p:grpSpPr>
          <a:xfrm>
            <a:off x="9524871" y="287590"/>
            <a:ext cx="2377306" cy="786893"/>
            <a:chOff x="0" y="1073928"/>
            <a:chExt cx="2377306" cy="7868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ED7CF2-4639-7B89-75AD-6CABA0941B26}"/>
                </a:ext>
              </a:extLst>
            </p:cNvPr>
            <p:cNvSpPr/>
            <p:nvPr/>
          </p:nvSpPr>
          <p:spPr>
            <a:xfrm>
              <a:off x="0" y="1073928"/>
              <a:ext cx="2377306" cy="786893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4389EB-307A-F9AB-8291-FD8CF3A50985}"/>
                </a:ext>
              </a:extLst>
            </p:cNvPr>
            <p:cNvSpPr txBox="1"/>
            <p:nvPr/>
          </p:nvSpPr>
          <p:spPr>
            <a:xfrm>
              <a:off x="0" y="1073928"/>
              <a:ext cx="2377306" cy="786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68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1" kern="1200" dirty="0"/>
                <a:t>cell proportion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1" kern="1200" dirty="0"/>
                <a:t>analysis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FF60B3-639E-C849-0EF7-DA1888976255}"/>
              </a:ext>
            </a:extLst>
          </p:cNvPr>
          <p:cNvGrpSpPr/>
          <p:nvPr/>
        </p:nvGrpSpPr>
        <p:grpSpPr>
          <a:xfrm>
            <a:off x="9528824" y="1069077"/>
            <a:ext cx="2377306" cy="1427400"/>
            <a:chOff x="3953" y="1855415"/>
            <a:chExt cx="2377306" cy="1427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47D261-227A-EC36-A3F2-44D6E58D302B}"/>
                </a:ext>
              </a:extLst>
            </p:cNvPr>
            <p:cNvSpPr/>
            <p:nvPr/>
          </p:nvSpPr>
          <p:spPr>
            <a:xfrm>
              <a:off x="3953" y="1855415"/>
              <a:ext cx="2377306" cy="1427400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8E5A80-72BE-1C37-5BDD-5734063351F8}"/>
                </a:ext>
              </a:extLst>
            </p:cNvPr>
            <p:cNvSpPr txBox="1"/>
            <p:nvPr/>
          </p:nvSpPr>
          <p:spPr>
            <a:xfrm>
              <a:off x="3953" y="1855415"/>
              <a:ext cx="2377306" cy="1427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2000" kern="1200" dirty="0" err="1"/>
                <a:t>scCODA</a:t>
              </a:r>
              <a:endParaRPr lang="en-GB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2000" kern="1200" dirty="0"/>
                <a:t>ANOVA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2000" kern="1200" dirty="0"/>
                <a:t>Mixed linear models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63038A-78ED-752D-43EC-8FDE9205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6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BE585-25B3-C566-A837-7C6C744E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19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02008A-2AAE-FE4D-D7A1-9D66676A180C}"/>
              </a:ext>
            </a:extLst>
          </p:cNvPr>
          <p:cNvSpPr txBox="1">
            <a:spLocks/>
          </p:cNvSpPr>
          <p:nvPr/>
        </p:nvSpPr>
        <p:spPr>
          <a:xfrm>
            <a:off x="395420" y="378343"/>
            <a:ext cx="9723647" cy="756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Cell proportion change through time: Mixed linear model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Cell proportion change between healthy and covid19: ANOVA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6FB9B2-2287-54CF-0ED0-A8DBBE310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612" y="1825625"/>
            <a:ext cx="7320776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13B5C-53BC-D0F5-04C0-03934DBCFCCC}"/>
              </a:ext>
            </a:extLst>
          </p:cNvPr>
          <p:cNvSpPr txBox="1"/>
          <p:nvPr/>
        </p:nvSpPr>
        <p:spPr>
          <a:xfrm>
            <a:off x="122288" y="6487262"/>
            <a:ext cx="31357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Bernardes JP, Mishra N Tran F et al. Immunity 2020</a:t>
            </a:r>
          </a:p>
        </p:txBody>
      </p:sp>
    </p:spTree>
    <p:extLst>
      <p:ext uri="{BB962C8B-B14F-4D97-AF65-F5344CB8AC3E}">
        <p14:creationId xmlns:p14="http://schemas.microsoft.com/office/powerpoint/2010/main" val="45550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equencing-Based Spatial Transcriptomics on the 10x Genomics Visium Platform">
            <a:extLst>
              <a:ext uri="{FF2B5EF4-FFF2-40B4-BE49-F238E27FC236}">
                <a16:creationId xmlns:a16="http://schemas.microsoft.com/office/drawing/2014/main" id="{F0EB6540-49D3-A1C7-E039-9BA6D7DA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7464"/>
            <a:ext cx="12192000" cy="384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D5BB32-28A8-554E-98D1-1A36C5839696}"/>
              </a:ext>
            </a:extLst>
          </p:cNvPr>
          <p:cNvSpPr/>
          <p:nvPr/>
        </p:nvSpPr>
        <p:spPr>
          <a:xfrm>
            <a:off x="16625" y="1835925"/>
            <a:ext cx="1878676" cy="309233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64ACC-8F1F-8E58-7ADD-C7DC0B0B0B3F}"/>
              </a:ext>
            </a:extLst>
          </p:cNvPr>
          <p:cNvSpPr/>
          <p:nvPr/>
        </p:nvSpPr>
        <p:spPr>
          <a:xfrm>
            <a:off x="10296699" y="1835925"/>
            <a:ext cx="1878676" cy="309233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55A01-F57A-538D-1105-D939E8615B6F}"/>
              </a:ext>
            </a:extLst>
          </p:cNvPr>
          <p:cNvSpPr txBox="1"/>
          <p:nvPr/>
        </p:nvSpPr>
        <p:spPr>
          <a:xfrm>
            <a:off x="248044" y="1466593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Florian Tran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2CC55-4517-3726-D4DF-7AE1CBA045BD}"/>
              </a:ext>
            </a:extLst>
          </p:cNvPr>
          <p:cNvSpPr txBox="1"/>
          <p:nvPr/>
        </p:nvSpPr>
        <p:spPr>
          <a:xfrm>
            <a:off x="9981441" y="1489744"/>
            <a:ext cx="219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Joana P. Bernardes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28096C-B635-7374-59BF-2FB9A077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Hands-on workshop</a:t>
            </a:r>
          </a:p>
        </p:txBody>
      </p:sp>
    </p:spTree>
    <p:extLst>
      <p:ext uri="{BB962C8B-B14F-4D97-AF65-F5344CB8AC3E}">
        <p14:creationId xmlns:p14="http://schemas.microsoft.com/office/powerpoint/2010/main" val="103510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C521-FFE6-96E8-AD61-165632A4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expression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C5AF-A7B5-8417-0AA1-869D3349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2725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Identifies expression changes between treatments,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for individual genes within a cell type. Differential expression can be based on: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Signature genes: compare one against all other groups/clusters.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Pairwise comparisons: compare one group (e.g. treatment) to another group.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GB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Disadvantages: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3B0307-8066-0D3A-2A43-51B875F74F4A}"/>
              </a:ext>
            </a:extLst>
          </p:cNvPr>
          <p:cNvGrpSpPr/>
          <p:nvPr/>
        </p:nvGrpSpPr>
        <p:grpSpPr>
          <a:xfrm>
            <a:off x="9550599" y="186312"/>
            <a:ext cx="2377306" cy="786893"/>
            <a:chOff x="2714082" y="1068522"/>
            <a:chExt cx="2377306" cy="78689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652DF-984D-279C-7638-FD3135667259}"/>
                </a:ext>
              </a:extLst>
            </p:cNvPr>
            <p:cNvSpPr/>
            <p:nvPr/>
          </p:nvSpPr>
          <p:spPr>
            <a:xfrm>
              <a:off x="2714082" y="1068522"/>
              <a:ext cx="2377306" cy="786893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9D3E83-E3B2-B649-206D-1BD1B05C1AC4}"/>
                </a:ext>
              </a:extLst>
            </p:cNvPr>
            <p:cNvSpPr txBox="1"/>
            <p:nvPr/>
          </p:nvSpPr>
          <p:spPr>
            <a:xfrm>
              <a:off x="2714082" y="1068522"/>
              <a:ext cx="2377306" cy="786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1" kern="1200" dirty="0"/>
                <a:t>Differential gene expression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FCA2D6-9A86-2866-E15B-3A411DE33F2D}"/>
              </a:ext>
            </a:extLst>
          </p:cNvPr>
          <p:cNvGrpSpPr/>
          <p:nvPr/>
        </p:nvGrpSpPr>
        <p:grpSpPr>
          <a:xfrm>
            <a:off x="9550599" y="973205"/>
            <a:ext cx="2377306" cy="1427400"/>
            <a:chOff x="2714082" y="1855415"/>
            <a:chExt cx="2377306" cy="14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BCE737-1F92-9E79-A5FA-F454DDD76AA4}"/>
                </a:ext>
              </a:extLst>
            </p:cNvPr>
            <p:cNvSpPr/>
            <p:nvPr/>
          </p:nvSpPr>
          <p:spPr>
            <a:xfrm>
              <a:off x="2714082" y="1855415"/>
              <a:ext cx="2377306" cy="1427400"/>
            </a:xfrm>
            <a:prstGeom prst="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15074A-6FA2-F7DB-5CF8-9A5F24283E7D}"/>
                </a:ext>
              </a:extLst>
            </p:cNvPr>
            <p:cNvSpPr txBox="1"/>
            <p:nvPr/>
          </p:nvSpPr>
          <p:spPr>
            <a:xfrm>
              <a:off x="2714082" y="1855415"/>
              <a:ext cx="2377306" cy="1427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2000" kern="1200" dirty="0"/>
                <a:t>GO enrichment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2000" kern="1200" dirty="0"/>
                <a:t>KEEG enrichment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32CAFE3-52EF-9511-A583-923F9929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622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DA5C-AC20-9554-3F33-7CB5B499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GB" sz="2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Differentially expressed genes can also be used</a:t>
            </a:r>
            <a:br>
              <a:rPr lang="en-GB" sz="2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2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inform GO terms enriched throughout timepoints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B71DC-2739-E3E0-8DF9-2163B004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21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66FE5-4D42-F2B4-9E7A-5E048CA762A7}"/>
              </a:ext>
            </a:extLst>
          </p:cNvPr>
          <p:cNvSpPr txBox="1"/>
          <p:nvPr/>
        </p:nvSpPr>
        <p:spPr>
          <a:xfrm>
            <a:off x="122288" y="6487262"/>
            <a:ext cx="31357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Bernardes JP, Mishra N Tran F et al. Immunity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A69E6-9E9F-1C0D-C04F-B8B86D90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56" y="2249647"/>
            <a:ext cx="5620884" cy="3376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FED50C-ADC5-B192-927E-32A936CC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69" y="0"/>
            <a:ext cx="2072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95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C521-FFE6-96E8-AD61-165632A4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Coexpression</a:t>
            </a:r>
            <a:r>
              <a:rPr lang="en-GB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C5AF-A7B5-8417-0AA1-869D3349F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Specially useful for longitudinal studies. Groups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genes into modules that change similarly throughout time for a particular cell-type.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Based on differentially expressed genes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Relate modules with clinical 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GB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Disadvantages: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D1106B-9118-4DE6-EDC1-A221F97DF6C6}"/>
              </a:ext>
            </a:extLst>
          </p:cNvPr>
          <p:cNvGrpSpPr/>
          <p:nvPr/>
        </p:nvGrpSpPr>
        <p:grpSpPr>
          <a:xfrm>
            <a:off x="9586225" y="162563"/>
            <a:ext cx="2377306" cy="786893"/>
            <a:chOff x="5424211" y="1068522"/>
            <a:chExt cx="2377306" cy="7868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D0AFFF-AC57-9CE0-B5D9-C4E9DF821817}"/>
                </a:ext>
              </a:extLst>
            </p:cNvPr>
            <p:cNvSpPr/>
            <p:nvPr/>
          </p:nvSpPr>
          <p:spPr>
            <a:xfrm>
              <a:off x="5424211" y="1068522"/>
              <a:ext cx="2377306" cy="786893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FE539A-7359-25CA-6492-64FD8343DE74}"/>
                </a:ext>
              </a:extLst>
            </p:cNvPr>
            <p:cNvSpPr txBox="1"/>
            <p:nvPr/>
          </p:nvSpPr>
          <p:spPr>
            <a:xfrm>
              <a:off x="5424211" y="1068522"/>
              <a:ext cx="2377306" cy="786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1" kern="1200" dirty="0" err="1"/>
                <a:t>Coexpression</a:t>
              </a:r>
              <a:r>
                <a:rPr lang="en-GB" sz="2000" b="1" kern="1200" dirty="0"/>
                <a:t> analysis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84112-91C0-F031-B694-BBA080BE0AB1}"/>
              </a:ext>
            </a:extLst>
          </p:cNvPr>
          <p:cNvGrpSpPr/>
          <p:nvPr/>
        </p:nvGrpSpPr>
        <p:grpSpPr>
          <a:xfrm>
            <a:off x="9586225" y="949456"/>
            <a:ext cx="2377306" cy="1427400"/>
            <a:chOff x="5424211" y="1855415"/>
            <a:chExt cx="2377306" cy="1427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405D90-7C8F-6470-8C91-D0552EE56091}"/>
                </a:ext>
              </a:extLst>
            </p:cNvPr>
            <p:cNvSpPr/>
            <p:nvPr/>
          </p:nvSpPr>
          <p:spPr>
            <a:xfrm>
              <a:off x="5424211" y="1855415"/>
              <a:ext cx="2377306" cy="1427400"/>
            </a:xfrm>
            <a:prstGeom prst="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CAF081-1D17-E6F2-2008-44AF57CA638D}"/>
                </a:ext>
              </a:extLst>
            </p:cNvPr>
            <p:cNvSpPr txBox="1"/>
            <p:nvPr/>
          </p:nvSpPr>
          <p:spPr>
            <a:xfrm>
              <a:off x="5424211" y="1855415"/>
              <a:ext cx="2377306" cy="1427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2000" kern="1200" dirty="0"/>
                <a:t>GO enrichment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2000" kern="1200" dirty="0"/>
                <a:t>KEEG enrichment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50172-00EF-94A5-270B-07D834EF9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35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DA5C-AC20-9554-3F33-7CB5B499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GB" sz="24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Coexpression</a:t>
            </a:r>
            <a:r>
              <a:rPr lang="en-GB" sz="2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modules in cell-types of interest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B71DC-2739-E3E0-8DF9-2163B004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23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66FE5-4D42-F2B4-9E7A-5E048CA762A7}"/>
              </a:ext>
            </a:extLst>
          </p:cNvPr>
          <p:cNvSpPr txBox="1"/>
          <p:nvPr/>
        </p:nvSpPr>
        <p:spPr>
          <a:xfrm>
            <a:off x="122288" y="6487262"/>
            <a:ext cx="1417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Bernardes JP, in 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B1FEB-8CF0-E839-E870-2731AC46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29"/>
          <a:stretch>
            <a:fillRect/>
          </a:stretch>
        </p:blipFill>
        <p:spPr>
          <a:xfrm>
            <a:off x="122288" y="1690688"/>
            <a:ext cx="11474645" cy="38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60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C521-FFE6-96E8-AD61-165632A4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Cell-cell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C5AF-A7B5-8417-0AA1-869D3349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12399" cy="4351338"/>
          </a:xfrm>
        </p:spPr>
        <p:txBody>
          <a:bodyPr/>
          <a:lstStyle/>
          <a:p>
            <a:r>
              <a:rPr lang="en-US" dirty="0"/>
              <a:t>inference of spatially proximal cell-cell communication between interacting cell groups from spatially resolved transcriptomics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Disadvantages:</a:t>
            </a:r>
          </a:p>
          <a:p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629D94-135C-15DF-7914-ACA06FED1A28}"/>
              </a:ext>
            </a:extLst>
          </p:cNvPr>
          <p:cNvGrpSpPr/>
          <p:nvPr/>
        </p:nvGrpSpPr>
        <p:grpSpPr>
          <a:xfrm>
            <a:off x="9550599" y="257563"/>
            <a:ext cx="2377306" cy="786893"/>
            <a:chOff x="8134340" y="1068522"/>
            <a:chExt cx="2377306" cy="78689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760D37-E10A-EA0B-5FDC-520470E59399}"/>
                </a:ext>
              </a:extLst>
            </p:cNvPr>
            <p:cNvSpPr/>
            <p:nvPr/>
          </p:nvSpPr>
          <p:spPr>
            <a:xfrm>
              <a:off x="8134340" y="1068522"/>
              <a:ext cx="2377306" cy="786893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ED0C6C-205D-CD56-2C1D-F74AD6ED0FE7}"/>
                </a:ext>
              </a:extLst>
            </p:cNvPr>
            <p:cNvSpPr txBox="1"/>
            <p:nvPr/>
          </p:nvSpPr>
          <p:spPr>
            <a:xfrm>
              <a:off x="8134340" y="1068522"/>
              <a:ext cx="2377306" cy="786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1" kern="1200" dirty="0"/>
                <a:t>Cell-cell communication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FC0AE2-DA0A-F1CF-C18D-6F42F5CE5DE9}"/>
              </a:ext>
            </a:extLst>
          </p:cNvPr>
          <p:cNvGrpSpPr/>
          <p:nvPr/>
        </p:nvGrpSpPr>
        <p:grpSpPr>
          <a:xfrm>
            <a:off x="9550599" y="1044456"/>
            <a:ext cx="2377306" cy="1427400"/>
            <a:chOff x="8134340" y="1855415"/>
            <a:chExt cx="2377306" cy="14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75DAE4-D525-5C83-DE4B-CD59DA7B5728}"/>
                </a:ext>
              </a:extLst>
            </p:cNvPr>
            <p:cNvSpPr/>
            <p:nvPr/>
          </p:nvSpPr>
          <p:spPr>
            <a:xfrm>
              <a:off x="8134340" y="1855415"/>
              <a:ext cx="2377306" cy="1427400"/>
            </a:xfrm>
            <a:prstGeom prst="rect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7BAE4F-067A-D4DF-8929-ACAB408A7403}"/>
                </a:ext>
              </a:extLst>
            </p:cNvPr>
            <p:cNvSpPr txBox="1"/>
            <p:nvPr/>
          </p:nvSpPr>
          <p:spPr>
            <a:xfrm>
              <a:off x="8134340" y="1855415"/>
              <a:ext cx="2377306" cy="1427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2000" kern="1200" dirty="0" err="1"/>
                <a:t>Cellchat</a:t>
              </a:r>
              <a:endParaRPr lang="en-GB" sz="2000" kern="1200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3EEA9-AC20-ABA7-B2CB-3405AD95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08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DA5C-AC20-9554-3F33-7CB5B499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GB" sz="2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Cell-cell communication using cell-cell contact only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B71DC-2739-E3E0-8DF9-2163B004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25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66FE5-4D42-F2B4-9E7A-5E048CA762A7}"/>
              </a:ext>
            </a:extLst>
          </p:cNvPr>
          <p:cNvSpPr txBox="1"/>
          <p:nvPr/>
        </p:nvSpPr>
        <p:spPr>
          <a:xfrm>
            <a:off x="122288" y="6487262"/>
            <a:ext cx="2675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Sommer F, Bernardes JP, Microbiome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5D630-61BE-3DF1-E5AE-2CA847D4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774"/>
          <a:stretch>
            <a:fillRect/>
          </a:stretch>
        </p:blipFill>
        <p:spPr>
          <a:xfrm>
            <a:off x="581891" y="1891807"/>
            <a:ext cx="6146869" cy="3074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149D6-A047-32DF-B536-9CC8845D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063"/>
          <a:stretch>
            <a:fillRect/>
          </a:stretch>
        </p:blipFill>
        <p:spPr>
          <a:xfrm>
            <a:off x="5299362" y="2111423"/>
            <a:ext cx="5340928" cy="3318236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04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ew picture">
            <a:extLst>
              <a:ext uri="{FF2B5EF4-FFF2-40B4-BE49-F238E27FC236}">
                <a16:creationId xmlns:a16="http://schemas.microsoft.com/office/drawing/2014/main" id="{77D17CDC-1615-1A6E-47AE-AB2C2EE53A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73926" y="1468582"/>
            <a:ext cx="5240094" cy="43087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2F620E-B032-CF0F-AD77-0D6AD6B0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Limitations of the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52950-E2DB-2E1C-4128-FBB82250E3BD}"/>
              </a:ext>
            </a:extLst>
          </p:cNvPr>
          <p:cNvSpPr txBox="1"/>
          <p:nvPr/>
        </p:nvSpPr>
        <p:spPr>
          <a:xfrm>
            <a:off x="180109" y="63122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400" i="1" dirty="0">
                <a:solidFill>
                  <a:srgbClr val="333333"/>
                </a:solidFill>
              </a:rPr>
              <a:t>Brief </a:t>
            </a:r>
            <a:r>
              <a:rPr lang="en-US" altLang="en-US" sz="1400" i="1" dirty="0" err="1">
                <a:solidFill>
                  <a:srgbClr val="333333"/>
                </a:solidFill>
              </a:rPr>
              <a:t>Bioinform</a:t>
            </a:r>
            <a:r>
              <a:rPr lang="en-US" altLang="en-US" sz="1400" dirty="0">
                <a:solidFill>
                  <a:srgbClr val="333333"/>
                </a:solidFill>
              </a:rPr>
              <a:t>, Volume 26, Issue 2, March 2025, bbaf136, </a:t>
            </a:r>
            <a:r>
              <a:rPr lang="en-US" altLang="en-US" sz="1400" dirty="0">
                <a:solidFill>
                  <a:srgbClr val="333333"/>
                </a:solidFill>
                <a:hlinkClick r:id="rId3"/>
              </a:rPr>
              <a:t>https://doi.org/10.1093/bib/bbaf136</a:t>
            </a:r>
            <a:endParaRPr lang="en-US" altLang="en-US" sz="14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986E-9415-3733-A031-17E6FEDD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2B60-D8A1-B280-0458-8E09D382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 of the technology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63ED26-1691-0FB4-F192-1B92FF87E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431125"/>
              </p:ext>
            </p:extLst>
          </p:nvPr>
        </p:nvGraphicFramePr>
        <p:xfrm>
          <a:off x="313267" y="184255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002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D2C-A363-DAC0-A066-CDC3019A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Workshop: spatial transcriptomics 101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FF07A0E-AFB1-4F78-4835-680B475F5A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37898"/>
              </p:ext>
            </p:extLst>
          </p:nvPr>
        </p:nvGraphicFramePr>
        <p:xfrm>
          <a:off x="838200" y="140998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7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C605-65C4-2021-B219-07B411E2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Step 1: Setting up your R environment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F120-919E-5CEA-68D9-A8F55CB2E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R Markdown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packages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folder to work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session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 data set from 10x genomics: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https://www.10xgenomics.com/datasets/visium-hd-cytassist-gene-expression-libraries-of-mouse-intestine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44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EBE9-333B-EFDD-2E76-85FF3F0D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Schedule day 2: 16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September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85A6826-E1CA-BFF4-04BE-A46BF281B8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930462"/>
              </p:ext>
            </p:extLst>
          </p:nvPr>
        </p:nvGraphicFramePr>
        <p:xfrm>
          <a:off x="838200" y="3207895"/>
          <a:ext cx="10515600" cy="296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F86B2A-3649-4D42-68C9-5A4DA502442A}"/>
              </a:ext>
            </a:extLst>
          </p:cNvPr>
          <p:cNvSpPr txBox="1"/>
          <p:nvPr/>
        </p:nvSpPr>
        <p:spPr>
          <a:xfrm>
            <a:off x="838200" y="1801850"/>
            <a:ext cx="10515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/>
              <a:t>Location</a:t>
            </a:r>
            <a:r>
              <a:rPr lang="en-US" sz="2800" dirty="0"/>
              <a:t>: IKMB: Institute of Clinical Molecular Biology- CAU University</a:t>
            </a:r>
          </a:p>
          <a:p>
            <a:r>
              <a:rPr lang="en-US" sz="2800" dirty="0"/>
              <a:t>Room: 4</a:t>
            </a:r>
            <a:r>
              <a:rPr lang="en-US" sz="2800" baseline="30000" dirty="0"/>
              <a:t>th</a:t>
            </a:r>
            <a:r>
              <a:rPr lang="en-US" sz="2800" dirty="0"/>
              <a:t> floor Lecture Hall</a:t>
            </a:r>
          </a:p>
        </p:txBody>
      </p:sp>
    </p:spTree>
    <p:extLst>
      <p:ext uri="{BB962C8B-B14F-4D97-AF65-F5344CB8AC3E}">
        <p14:creationId xmlns:p14="http://schemas.microsoft.com/office/powerpoint/2010/main" val="460635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5393-BFA6-3194-5439-E88A89C0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1. Loading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DDFD4-FDB0-5D1A-E9F1-EF7412C2C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771" cy="4351338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Visium_HD_Mouse_Small_Intestine_web_summary.html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Intestinal epithelium</a:t>
            </a:r>
          </a:p>
          <a:p>
            <a:endParaRPr lang="en-US" dirty="0"/>
          </a:p>
          <a:p>
            <a:r>
              <a:rPr lang="en-US" dirty="0"/>
              <a:t>What is a UMI, read, gene, bin?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C4648-918D-1442-B381-2202816F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639" y="670151"/>
            <a:ext cx="4890361" cy="56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31E5E-DD9C-E909-1713-83E6948E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FC708-E31A-A118-1EC6-2779ABC65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77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Get familiar with the Seurat object:</a:t>
            </a:r>
          </a:p>
          <a:p>
            <a:pPr>
              <a:buFontTx/>
              <a:buChar char="-"/>
            </a:pPr>
            <a:r>
              <a:rPr lang="en-US" sz="2600" dirty="0"/>
              <a:t>Bins: represent the spatial units </a:t>
            </a:r>
          </a:p>
          <a:p>
            <a:pPr marL="0" indent="0">
              <a:buNone/>
            </a:pPr>
            <a:r>
              <a:rPr lang="en-US" sz="2600" dirty="0"/>
              <a:t>- Genes: genes being measured</a:t>
            </a:r>
          </a:p>
          <a:p>
            <a:pPr marL="0" indent="0">
              <a:buNone/>
            </a:pPr>
            <a:r>
              <a:rPr lang="en-US" sz="2600" dirty="0"/>
              <a:t>- Assay data: can contain the gene expression data, chromatin accessibility, surface proteins, etc.</a:t>
            </a:r>
          </a:p>
          <a:p>
            <a:pPr marL="0" indent="0">
              <a:buNone/>
            </a:pPr>
            <a:r>
              <a:rPr lang="en-US" sz="2600" dirty="0"/>
              <a:t>- Metadata for bins: information about each bin (e.g., sample type, condition)</a:t>
            </a:r>
          </a:p>
          <a:p>
            <a:pPr marL="0" indent="0">
              <a:buNone/>
            </a:pPr>
            <a:r>
              <a:rPr lang="en-US" sz="2600" dirty="0"/>
              <a:t>- Metadata for genes: includes gene IDs, names, types, and descriptions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E9E78-EE80-A6F7-73C0-5BCFDAEB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639" y="670151"/>
            <a:ext cx="4890361" cy="56208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5C0BCC-5BCB-C416-2D7F-4EB13407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</a:t>
            </a:r>
            <a:r>
              <a:rPr lang="en-US" sz="4000" b="1" dirty="0"/>
              <a:t>Loading</a:t>
            </a:r>
            <a:r>
              <a:rPr lang="en-US" b="1" dirty="0"/>
              <a:t> the dataset</a:t>
            </a:r>
          </a:p>
        </p:txBody>
      </p:sp>
    </p:spTree>
    <p:extLst>
      <p:ext uri="{BB962C8B-B14F-4D97-AF65-F5344CB8AC3E}">
        <p14:creationId xmlns:p14="http://schemas.microsoft.com/office/powerpoint/2010/main" val="378552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113C9-313E-670C-1891-102A7516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4D75A-C3C7-2F09-59A7-587A424C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771" cy="4351338"/>
          </a:xfrm>
        </p:spPr>
        <p:txBody>
          <a:bodyPr>
            <a:normAutofit/>
          </a:bodyPr>
          <a:lstStyle/>
          <a:p>
            <a:r>
              <a:rPr lang="en-US" sz="2600" dirty="0"/>
              <a:t>Get familiar with the Seurat object:</a:t>
            </a:r>
          </a:p>
          <a:p>
            <a:pPr marL="0" indent="0">
              <a:buNone/>
            </a:pPr>
            <a:r>
              <a:rPr lang="en-US" sz="2400" dirty="0"/>
              <a:t>- Dimensionality reductions: Methods like PCA, UMAP, and </a:t>
            </a:r>
            <a:r>
              <a:rPr lang="en-US" sz="2400" dirty="0" err="1"/>
              <a:t>tSNE</a:t>
            </a:r>
            <a:r>
              <a:rPr lang="en-US" sz="2400" dirty="0"/>
              <a:t> that are used to reduce the complexity of the data</a:t>
            </a:r>
          </a:p>
          <a:p>
            <a:pPr marL="0" indent="0">
              <a:buNone/>
            </a:pPr>
            <a:r>
              <a:rPr lang="en-US" sz="2400" dirty="0"/>
              <a:t>- Neighbors and graphs: Information about the relatedness between bins</a:t>
            </a:r>
          </a:p>
          <a:p>
            <a:pPr marL="0" indent="0">
              <a:buNone/>
            </a:pPr>
            <a:r>
              <a:rPr lang="en-US" sz="2400" dirty="0"/>
              <a:t>- Images: Spatial coordinates and image data for visualizing the tissue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214BE0-48C0-C393-5381-09448BAF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</a:t>
            </a:r>
            <a:r>
              <a:rPr lang="en-US" sz="4000" b="1" dirty="0"/>
              <a:t>Loading</a:t>
            </a:r>
            <a:r>
              <a:rPr lang="en-US" b="1" dirty="0"/>
              <a:t> the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2F477-5DBE-6A87-1008-514419FE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639" y="670151"/>
            <a:ext cx="4890361" cy="56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31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941D-25E8-5A32-3933-A222D4B6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2.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F06FA-C0B5-B8AB-CF33-88C4FDD8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7109" cy="4090266"/>
          </a:xfrm>
        </p:spPr>
        <p:txBody>
          <a:bodyPr/>
          <a:lstStyle/>
          <a:p>
            <a:r>
              <a:rPr lang="en-US" dirty="0"/>
              <a:t>Not all bins/genes are equally informative:</a:t>
            </a:r>
          </a:p>
          <a:p>
            <a:r>
              <a:rPr lang="en-US" dirty="0"/>
              <a:t>Low-quality bins:</a:t>
            </a:r>
          </a:p>
          <a:p>
            <a:pPr lvl="1">
              <a:buFontTx/>
              <a:buChar char="-"/>
            </a:pPr>
            <a:r>
              <a:rPr lang="en-US" dirty="0"/>
              <a:t>Cell damage</a:t>
            </a:r>
          </a:p>
          <a:p>
            <a:pPr lvl="1">
              <a:buFontTx/>
              <a:buChar char="-"/>
            </a:pPr>
            <a:r>
              <a:rPr lang="en-US" dirty="0"/>
              <a:t>Empty regions</a:t>
            </a:r>
          </a:p>
          <a:p>
            <a:pPr lvl="1">
              <a:buFontTx/>
              <a:buChar char="-"/>
            </a:pPr>
            <a:r>
              <a:rPr lang="en-US" dirty="0"/>
              <a:t>Overlap of cut(s)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1026" name="Picture 2" descr="Getting started with Visium HD data analysis and third-party tools - 10x  Genomics">
            <a:extLst>
              <a:ext uri="{FF2B5EF4-FFF2-40B4-BE49-F238E27FC236}">
                <a16:creationId xmlns:a16="http://schemas.microsoft.com/office/drawing/2014/main" id="{D7259C4C-7955-BC5D-B3F0-D773C320A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324" r="82" b="9931"/>
          <a:stretch>
            <a:fillRect/>
          </a:stretch>
        </p:blipFill>
        <p:spPr bwMode="auto">
          <a:xfrm>
            <a:off x="7328051" y="152400"/>
            <a:ext cx="4129658" cy="301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C749E-22F1-08EB-85AF-6CD28F68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61" t="11000" r="2833" b="14315"/>
          <a:stretch>
            <a:fillRect/>
          </a:stretch>
        </p:blipFill>
        <p:spPr>
          <a:xfrm>
            <a:off x="7328051" y="3269674"/>
            <a:ext cx="3896236" cy="35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95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D825-D74C-3107-AF0E-354C8F8A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8A95-CB53-2BE4-1EE9-1DDF13F0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2.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AA67-6A85-8818-3663-E3CA28CBA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7109" cy="40902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bins/genes are equally informative:</a:t>
            </a:r>
          </a:p>
          <a:p>
            <a:r>
              <a:rPr lang="en-US" dirty="0"/>
              <a:t>Low-quality bins:</a:t>
            </a:r>
          </a:p>
          <a:p>
            <a:pPr lvl="1">
              <a:buFontTx/>
              <a:buChar char="-"/>
            </a:pPr>
            <a:r>
              <a:rPr lang="en-US" dirty="0"/>
              <a:t>Cell damage</a:t>
            </a:r>
          </a:p>
          <a:p>
            <a:pPr lvl="1">
              <a:buFontTx/>
              <a:buChar char="-"/>
            </a:pPr>
            <a:r>
              <a:rPr lang="en-US" dirty="0"/>
              <a:t>Empty regions</a:t>
            </a:r>
          </a:p>
          <a:p>
            <a:pPr lvl="1">
              <a:buFontTx/>
              <a:buChar char="-"/>
            </a:pPr>
            <a:r>
              <a:rPr lang="en-US" dirty="0"/>
              <a:t>Overlap of cut(s)</a:t>
            </a:r>
          </a:p>
          <a:p>
            <a:r>
              <a:rPr lang="en-US" dirty="0"/>
              <a:t>QC of bins</a:t>
            </a:r>
          </a:p>
          <a:p>
            <a:pPr lvl="1">
              <a:buFontTx/>
              <a:buChar char="-"/>
            </a:pPr>
            <a:r>
              <a:rPr lang="en-US" dirty="0"/>
              <a:t>Number of counts/UMIs</a:t>
            </a:r>
          </a:p>
          <a:p>
            <a:pPr lvl="1">
              <a:buFontTx/>
              <a:buChar char="-"/>
            </a:pPr>
            <a:r>
              <a:rPr lang="en-US" dirty="0"/>
              <a:t>Number of genes</a:t>
            </a:r>
          </a:p>
          <a:p>
            <a:pPr lvl="1">
              <a:buFontTx/>
              <a:buChar char="-"/>
            </a:pPr>
            <a:r>
              <a:rPr lang="en-US" dirty="0"/>
              <a:t>Mitochondrial gene content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2" descr="Getting started with Visium HD data analysis and third-party tools - 10x  Genomics">
            <a:extLst>
              <a:ext uri="{FF2B5EF4-FFF2-40B4-BE49-F238E27FC236}">
                <a16:creationId xmlns:a16="http://schemas.microsoft.com/office/drawing/2014/main" id="{CE1F4F8A-6A37-3F6A-A88B-AF3E81C47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324" r="82" b="9931"/>
          <a:stretch>
            <a:fillRect/>
          </a:stretch>
        </p:blipFill>
        <p:spPr bwMode="auto">
          <a:xfrm>
            <a:off x="7328051" y="152400"/>
            <a:ext cx="4129658" cy="301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D24D2-DC4A-A9E1-A810-9D51BF830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051" y="3153581"/>
            <a:ext cx="4080741" cy="37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03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23FF-279B-3D45-DC29-55F27B46C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B4D6-FD61-0920-5932-7CDE0F9E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2.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0D9FA-DCBD-A6D0-447E-971FAF5A7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7109" cy="4090266"/>
          </a:xfrm>
        </p:spPr>
        <p:txBody>
          <a:bodyPr>
            <a:normAutofit/>
          </a:bodyPr>
          <a:lstStyle/>
          <a:p>
            <a:r>
              <a:rPr lang="en-US" dirty="0"/>
              <a:t>Not all bins/genes are equally informative:</a:t>
            </a:r>
          </a:p>
          <a:p>
            <a:r>
              <a:rPr lang="en-US" dirty="0"/>
              <a:t>Low-quality genes:</a:t>
            </a:r>
          </a:p>
          <a:p>
            <a:pPr lvl="1">
              <a:buFontTx/>
              <a:buChar char="-"/>
            </a:pPr>
            <a:r>
              <a:rPr lang="en-US" dirty="0"/>
              <a:t>Low expressed genes can add noise: Many lowly expressed genes fluctuate randomly due to </a:t>
            </a:r>
            <a:r>
              <a:rPr lang="en-US" b="1" dirty="0"/>
              <a:t>stochastic transcription</a:t>
            </a:r>
            <a:r>
              <a:rPr lang="en-US" dirty="0"/>
              <a:t>.</a:t>
            </a:r>
          </a:p>
          <a:p>
            <a:r>
              <a:rPr lang="en-US" dirty="0"/>
              <a:t>QC of genes</a:t>
            </a:r>
          </a:p>
          <a:p>
            <a:pPr lvl="1">
              <a:buFontTx/>
              <a:buChar char="-"/>
            </a:pPr>
            <a:r>
              <a:rPr lang="en-US" dirty="0"/>
              <a:t>Genes expressed in lower than 10-30 bins (depends on the set-up)</a:t>
            </a:r>
          </a:p>
        </p:txBody>
      </p:sp>
      <p:pic>
        <p:nvPicPr>
          <p:cNvPr id="4" name="Picture 2" descr="Getting started with Visium HD data analysis and third-party tools - 10x  Genomics">
            <a:extLst>
              <a:ext uri="{FF2B5EF4-FFF2-40B4-BE49-F238E27FC236}">
                <a16:creationId xmlns:a16="http://schemas.microsoft.com/office/drawing/2014/main" id="{034F99DB-B1AB-1645-EFB0-7A1577F55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t="5324" r="82" b="9931"/>
          <a:stretch>
            <a:fillRect/>
          </a:stretch>
        </p:blipFill>
        <p:spPr bwMode="auto">
          <a:xfrm>
            <a:off x="7896088" y="152400"/>
            <a:ext cx="4129658" cy="301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980D6-0724-35BB-275A-8EC78FA6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005" y="3153581"/>
            <a:ext cx="4080741" cy="37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9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B663-B046-7875-C9B2-8064A6EE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Processing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93BB7-1AA2-A4CF-57E9-62A4546C0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Normalization of raw counts</a:t>
            </a:r>
          </a:p>
          <a:p>
            <a:r>
              <a:rPr lang="en-US" dirty="0"/>
              <a:t>2. Identification of highly variable genes (HVGs)</a:t>
            </a:r>
          </a:p>
          <a:p>
            <a:r>
              <a:rPr lang="en-US" dirty="0"/>
              <a:t>3. Centering and scaling of those HVGs</a:t>
            </a:r>
          </a:p>
          <a:p>
            <a:r>
              <a:rPr lang="en-US" dirty="0"/>
              <a:t>(4. Optional sketching of the dataset for speed (HVGs))</a:t>
            </a:r>
          </a:p>
          <a:p>
            <a:r>
              <a:rPr lang="en-US" dirty="0"/>
              <a:t>5. Dimensionality reduction (PCA) based on the HVGs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36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DC02D-7ADD-C7B9-A85F-2FC8AF747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FA34-3E3B-B98D-29FB-72C1EED5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Processing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CC268-5031-06F7-DAE7-681E0F31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Normalization of raw counts</a:t>
            </a:r>
          </a:p>
          <a:p>
            <a:pPr marL="0" indent="0">
              <a:buNone/>
            </a:pPr>
            <a:r>
              <a:rPr lang="en-US" i="1" dirty="0"/>
              <a:t>Why? To make counts comparable across bins.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 err="1"/>
              <a:t>NormalizeData</a:t>
            </a:r>
            <a:r>
              <a:rPr lang="en-US" b="1" dirty="0"/>
              <a:t>(): </a:t>
            </a:r>
          </a:p>
          <a:p>
            <a:pPr marL="0" indent="0">
              <a:buNone/>
            </a:pPr>
            <a:r>
              <a:rPr lang="en-US" dirty="0"/>
              <a:t>- Per bin, the count for each gene is divided by the total count for that bin, and then multiplied by 10,000.</a:t>
            </a:r>
          </a:p>
          <a:p>
            <a:pPr marL="0" indent="0">
              <a:buNone/>
            </a:pPr>
            <a:r>
              <a:rPr lang="en-US" dirty="0"/>
              <a:t>- These "counts per 10,000" are then log-transformed using the natural logarithm.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Statistics: normalization — Ometa Labs">
            <a:extLst>
              <a:ext uri="{FF2B5EF4-FFF2-40B4-BE49-F238E27FC236}">
                <a16:creationId xmlns:a16="http://schemas.microsoft.com/office/drawing/2014/main" id="{C408F2B5-AE58-2301-1DF5-9F93EB851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163368"/>
            <a:ext cx="31242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25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1774-CB54-42AF-B6F0-CFF08417A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438E-7F26-7B47-9D03-B785E903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Processing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2177-307A-D328-0FBE-6544C577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2. Identification of highly variable genes (HVGs)</a:t>
            </a:r>
          </a:p>
          <a:p>
            <a:pPr marL="0" indent="0">
              <a:buNone/>
            </a:pPr>
            <a:r>
              <a:rPr lang="en-US" i="1" dirty="0"/>
              <a:t>Why? Focus on the informative genes are more</a:t>
            </a:r>
          </a:p>
          <a:p>
            <a:pPr marL="0" indent="0">
              <a:buNone/>
            </a:pPr>
            <a:r>
              <a:rPr lang="en-US" i="1" dirty="0"/>
              <a:t>likely to distinguish biological states.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VariableFeatures</a:t>
            </a:r>
            <a:r>
              <a:rPr lang="en-US" b="1" dirty="0"/>
              <a:t>():</a:t>
            </a:r>
          </a:p>
          <a:p>
            <a:pPr marL="0" indent="0">
              <a:buNone/>
            </a:pPr>
            <a:r>
              <a:rPr lang="en-US" dirty="0"/>
              <a:t>- computes mean expression and variance for each gene.</a:t>
            </a:r>
          </a:p>
          <a:p>
            <a:pPr marL="0" indent="0">
              <a:buNone/>
            </a:pPr>
            <a:r>
              <a:rPr lang="en-US" dirty="0"/>
              <a:t>- It models the expected variance given the mean (since highly expressed genes naturally have higher variance).</a:t>
            </a:r>
          </a:p>
          <a:p>
            <a:pPr marL="0" indent="0">
              <a:buNone/>
            </a:pPr>
            <a:r>
              <a:rPr lang="en-US" dirty="0"/>
              <a:t>- Based on standardized variance (dispersion), it identifies the top genes as highly variable features (e.g. top 1,000).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EEF8-F12E-ABB3-5F95-61B85709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757" y="0"/>
            <a:ext cx="4013243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4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F7776-889C-3376-44CD-41FD075C6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7F63-A4F4-D50D-EDD6-5F86E27E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Processing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EBA3-A33D-ED2A-6898-E73D6D7D7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Centering and scaling of those HVGs</a:t>
            </a:r>
          </a:p>
          <a:p>
            <a:pPr marL="0" indent="0">
              <a:buNone/>
            </a:pPr>
            <a:r>
              <a:rPr lang="en-US" i="1" dirty="0"/>
              <a:t>Why? To put all genes on the same scale</a:t>
            </a:r>
          </a:p>
          <a:p>
            <a:pPr marL="0" indent="0">
              <a:buNone/>
            </a:pPr>
            <a:r>
              <a:rPr lang="en-US" i="1" dirty="0"/>
              <a:t>and comparable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 err="1"/>
              <a:t>ScaleData</a:t>
            </a:r>
            <a:r>
              <a:rPr lang="en-US" b="1" dirty="0"/>
              <a:t>(): </a:t>
            </a:r>
          </a:p>
          <a:p>
            <a:pPr marL="0" indent="0">
              <a:buNone/>
            </a:pPr>
            <a:r>
              <a:rPr lang="en-US" dirty="0"/>
              <a:t>-  For each gene, it adjusts the values so the average expression across all cells is 0 and the spread of the values is uniform.</a:t>
            </a:r>
          </a:p>
          <a:p>
            <a:pPr marL="0" indent="0">
              <a:buNone/>
            </a:pPr>
            <a:r>
              <a:rPr lang="en-US" dirty="0"/>
              <a:t>- All genes are on the same scale, no matter how strongly or weakly they are expressed.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Differential gene expression">
            <a:extLst>
              <a:ext uri="{FF2B5EF4-FFF2-40B4-BE49-F238E27FC236}">
                <a16:creationId xmlns:a16="http://schemas.microsoft.com/office/drawing/2014/main" id="{812E27D9-E975-8F9B-B640-239A1045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085" y="41997"/>
            <a:ext cx="4060915" cy="268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64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27E7-DF84-9DBD-6954-23E99405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Hands-on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9095-D57D-6CC0-B5E6-67025DA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7947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into groups of 5: sit together and work together.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groups of 5 will be taken downstairs to the lab.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rest of the time bioinformatics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workshop on spatial transcriptomics.</a:t>
            </a:r>
          </a:p>
        </p:txBody>
      </p:sp>
      <p:pic>
        <p:nvPicPr>
          <p:cNvPr id="2050" name="Picture 2" descr="What are some famous groups of five? - Quora">
            <a:extLst>
              <a:ext uri="{FF2B5EF4-FFF2-40B4-BE49-F238E27FC236}">
                <a16:creationId xmlns:a16="http://schemas.microsoft.com/office/drawing/2014/main" id="{C2BCFDD9-9329-2D04-1716-21E5B838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75" y="3614040"/>
            <a:ext cx="4166007" cy="28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roup of 5 | Costume Playbook - Cosplay &amp; Halloween ideas">
            <a:extLst>
              <a:ext uri="{FF2B5EF4-FFF2-40B4-BE49-F238E27FC236}">
                <a16:creationId xmlns:a16="http://schemas.microsoft.com/office/drawing/2014/main" id="{DC2B38E1-26CC-3ADF-7516-FD2F770B1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608" y="3588929"/>
            <a:ext cx="3919539" cy="3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o is your favorite Quintet/ Group of 5 : r/cartoons">
            <a:extLst>
              <a:ext uri="{FF2B5EF4-FFF2-40B4-BE49-F238E27FC236}">
                <a16:creationId xmlns:a16="http://schemas.microsoft.com/office/drawing/2014/main" id="{54A9082A-1FDF-2854-1D00-56615107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77" y="3631693"/>
            <a:ext cx="4057505" cy="29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63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C9BC8-7F8C-5B28-548E-5D2632DF9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8B9A-969C-E45B-5ACE-95810D02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Processing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57EA-7E41-62C2-10E4-425733765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(4. Optional sketching of the dataset for</a:t>
            </a:r>
          </a:p>
          <a:p>
            <a:pPr marL="0" indent="0">
              <a:buNone/>
            </a:pPr>
            <a:r>
              <a:rPr lang="en-US" dirty="0"/>
              <a:t> speed (HVGs))</a:t>
            </a:r>
          </a:p>
          <a:p>
            <a:pPr marL="0" indent="0">
              <a:buNone/>
            </a:pPr>
            <a:r>
              <a:rPr lang="en-US" i="1" dirty="0"/>
              <a:t>Why? Large datasets can slow down clustering and UMAP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 err="1"/>
              <a:t>SketchData</a:t>
            </a:r>
            <a:r>
              <a:rPr lang="en-US" b="1" dirty="0"/>
              <a:t>(): </a:t>
            </a:r>
          </a:p>
          <a:p>
            <a:pPr marL="0" indent="0">
              <a:buNone/>
            </a:pPr>
            <a:r>
              <a:rPr lang="en-US" dirty="0"/>
              <a:t>- Instead of random sampling, Seurat uses a leverage score to keep influential or rare bins.</a:t>
            </a:r>
          </a:p>
          <a:p>
            <a:pPr marL="0" indent="0">
              <a:buNone/>
            </a:pPr>
            <a:r>
              <a:rPr lang="en-US" dirty="0"/>
              <a:t>- Creates a reduced representation while preserving rare cell populations.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15D00D4-5B88-353B-47B6-B8B24DF86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81" y="214742"/>
            <a:ext cx="2507673" cy="250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50FBBBC-3743-703C-9A97-09F628533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5"/>
          <a:stretch>
            <a:fillRect/>
          </a:stretch>
        </p:blipFill>
        <p:spPr bwMode="auto">
          <a:xfrm>
            <a:off x="9978736" y="69430"/>
            <a:ext cx="2213263" cy="265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31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5C952-EAF0-5E49-7E3B-C815A22E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D4FB-B7F4-3F0E-F37C-DCDC1C4E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Processing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6A4F-2791-7F34-2362-88E504DC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Dimensionality reduction (PCA) based on HVGs </a:t>
            </a:r>
          </a:p>
          <a:p>
            <a:pPr marL="0" indent="0">
              <a:buNone/>
            </a:pPr>
            <a:r>
              <a:rPr lang="en-US" i="1" dirty="0"/>
              <a:t>Why? Reduce the complexity/dimensionality of the</a:t>
            </a:r>
          </a:p>
          <a:p>
            <a:pPr marL="0" indent="0">
              <a:buNone/>
            </a:pPr>
            <a:r>
              <a:rPr lang="en-US" i="1" dirty="0"/>
              <a:t>dataset without losing the dataset variance.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 err="1"/>
              <a:t>RunPCA</a:t>
            </a:r>
            <a:r>
              <a:rPr lang="en-US" b="1" dirty="0"/>
              <a:t>(): </a:t>
            </a:r>
          </a:p>
          <a:p>
            <a:pPr marL="0" indent="0">
              <a:buNone/>
            </a:pPr>
            <a:r>
              <a:rPr lang="en-US" dirty="0"/>
              <a:t>-  It performs Principal Component Analysis (PCA) on the gene expression matrix.</a:t>
            </a:r>
          </a:p>
          <a:p>
            <a:pPr marL="0" indent="0">
              <a:buNone/>
            </a:pPr>
            <a:r>
              <a:rPr lang="en-US" dirty="0"/>
              <a:t>- Instead of looking at thousands of genes directly, PCA finds new "summary axes" (principal components, PCs) that capture the main patterns of variation in the data.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FD767-0346-3995-DC3A-42E07EAF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677" y="249946"/>
            <a:ext cx="2942359" cy="28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43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659069" y="1365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b="1" dirty="0"/>
              <a:t>Dimensionality reduction with PCA</a:t>
            </a:r>
            <a:endParaRPr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838200" y="1543600"/>
            <a:ext cx="10515600" cy="43513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Identifies axes of maximal variance in high-dimensional data</a:t>
            </a:r>
            <a:endParaRPr sz="2400" dirty="0"/>
          </a:p>
          <a:p>
            <a:pPr>
              <a:defRPr/>
            </a:pPr>
            <a:r>
              <a:rPr lang="en-US" sz="2400" dirty="0"/>
              <a:t>Each subsequent principal component explains less variance</a:t>
            </a:r>
            <a:endParaRPr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45635" y="2513832"/>
            <a:ext cx="6120514" cy="213743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 bwMode="auto">
          <a:xfrm>
            <a:off x="838200" y="4886149"/>
            <a:ext cx="10089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the first few PCs as a “summary” of the relevant variance in the data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Speed up downstream analyses by reducing dimensionality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Focus on biology, remove random noise in later PCs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 bwMode="auto">
          <a:xfrm>
            <a:off x="361950" y="6419850"/>
            <a:ext cx="860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Slide adapted from Single-cell Analysis Workshop by Aaron Lun, CRUK Cambridge Institute</a:t>
            </a:r>
            <a:endParaRPr/>
          </a:p>
        </p:txBody>
      </p:sp>
      <p:sp>
        <p:nvSpPr>
          <p:cNvPr id="8" name="Rechteck 7"/>
          <p:cNvSpPr/>
          <p:nvPr/>
        </p:nvSpPr>
        <p:spPr bwMode="auto">
          <a:xfrm>
            <a:off x="361950" y="6154185"/>
            <a:ext cx="5554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https://</a:t>
            </a:r>
            <a:r>
              <a:rPr lang="en-US" sz="2000" dirty="0" err="1">
                <a:solidFill>
                  <a:srgbClr val="FF0000"/>
                </a:solidFill>
              </a:rPr>
              <a:t>www.youtube.com</a:t>
            </a:r>
            <a:r>
              <a:rPr lang="en-US" sz="2000" dirty="0">
                <a:solidFill>
                  <a:srgbClr val="FF0000"/>
                </a:solidFill>
              </a:rPr>
              <a:t>/</a:t>
            </a:r>
            <a:r>
              <a:rPr lang="en-US" sz="2000" dirty="0" err="1">
                <a:solidFill>
                  <a:srgbClr val="FF0000"/>
                </a:solidFill>
              </a:rPr>
              <a:t>watch?v</a:t>
            </a:r>
            <a:r>
              <a:rPr lang="en-US" sz="2000" dirty="0">
                <a:solidFill>
                  <a:srgbClr val="FF0000"/>
                </a:solidFill>
              </a:rPr>
              <a:t>=FgakZw6K1QQ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5D0F8AB-B99A-F166-2053-F8599D04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0E1553-D4BE-8743-86B4-612E75C5782E}" type="slidenum">
              <a:rPr lang="en-GB" smtClean="0"/>
              <a:t>42</a:t>
            </a:fld>
            <a:endParaRPr lang="en-GB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7209B-EA58-FDFE-79B9-76780FE9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539F-C867-CBF2-2C8B-7E6E9ED3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Clustering and visualization</a:t>
            </a:r>
            <a:endParaRPr lang="en-US"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8074E426-B00A-7197-FF20-DF9DE424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1147" y="1934300"/>
            <a:ext cx="5590853" cy="41339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DAB84A-759D-FE36-246B-E79D79FE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4070" cy="4351338"/>
          </a:xfrm>
        </p:spPr>
        <p:txBody>
          <a:bodyPr>
            <a:normAutofit/>
          </a:bodyPr>
          <a:lstStyle/>
          <a:p>
            <a:r>
              <a:rPr lang="en-US" dirty="0"/>
              <a:t>Humans have a hard time understanding non-2D data</a:t>
            </a:r>
          </a:p>
          <a:p>
            <a:pPr marL="0" indent="0">
              <a:buNone/>
            </a:pPr>
            <a:r>
              <a:rPr lang="en-US" dirty="0"/>
              <a:t>Humans find non-2D data hard because our senses and brains evolved for 3D physical survival, not abstract n-D spaces.</a:t>
            </a:r>
          </a:p>
          <a:p>
            <a:pPr marL="0" indent="0">
              <a:buNone/>
            </a:pPr>
            <a:r>
              <a:rPr lang="en-US" dirty="0"/>
              <a:t>We rely on dimensionality reduction, metaphor, and math to bridge that gap- but those come with distortions.</a:t>
            </a:r>
          </a:p>
        </p:txBody>
      </p:sp>
    </p:spTree>
    <p:extLst>
      <p:ext uri="{BB962C8B-B14F-4D97-AF65-F5344CB8AC3E}">
        <p14:creationId xmlns:p14="http://schemas.microsoft.com/office/powerpoint/2010/main" val="434449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F5C9-F495-D9A6-9B4A-87F03004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55108-CBDE-8578-5832-ED12E881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4090" cy="4351338"/>
          </a:xfrm>
        </p:spPr>
        <p:txBody>
          <a:bodyPr/>
          <a:lstStyle/>
          <a:p>
            <a:r>
              <a:rPr lang="en-US" dirty="0"/>
              <a:t>Unsupervised algorithms (e.g., Louvain or Leiden) that group bins based on similarities across the full gene expression space.</a:t>
            </a:r>
          </a:p>
          <a:p>
            <a:endParaRPr lang="en-US" dirty="0"/>
          </a:p>
          <a:p>
            <a:r>
              <a:rPr lang="en-US" dirty="0"/>
              <a:t>Which regions within the tissue share similar transcriptional signatures, which may correspond to distinct anatomical structures or functional states.</a:t>
            </a:r>
          </a:p>
        </p:txBody>
      </p:sp>
      <p:pic>
        <p:nvPicPr>
          <p:cNvPr id="6146" name="Picture 2" descr="Leiden algorithm - Wikipedia">
            <a:extLst>
              <a:ext uri="{FF2B5EF4-FFF2-40B4-BE49-F238E27FC236}">
                <a16:creationId xmlns:a16="http://schemas.microsoft.com/office/drawing/2014/main" id="{272B6AE0-829D-B726-3977-7FEBDCD5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90" y="1493049"/>
            <a:ext cx="5121563" cy="387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62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6C23-F585-0AC4-B574-A2046B25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 Clustering resolution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FAABF-0CAD-8721-5932-9C4063AA6F26}"/>
              </a:ext>
            </a:extLst>
          </p:cNvPr>
          <p:cNvSpPr txBox="1"/>
          <p:nvPr/>
        </p:nvSpPr>
        <p:spPr>
          <a:xfrm>
            <a:off x="854993" y="1651090"/>
            <a:ext cx="82022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 resolution is a parameter that controls the granularity of clustering in Seurat. </a:t>
            </a:r>
          </a:p>
          <a:p>
            <a:r>
              <a:rPr lang="en-GB" sz="2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resolution &gt; more clusters </a:t>
            </a:r>
          </a:p>
          <a:p>
            <a:r>
              <a:rPr lang="en-GB" sz="2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Lower resolution &gt; fewer clusters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575E8-967A-590A-73E2-205552F5BA6C}"/>
              </a:ext>
            </a:extLst>
          </p:cNvPr>
          <p:cNvSpPr txBox="1"/>
          <p:nvPr/>
        </p:nvSpPr>
        <p:spPr>
          <a:xfrm>
            <a:off x="854993" y="3793993"/>
            <a:ext cx="4137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Keep in mind that the optimal cluster resolution may vary between datasets and experiments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ight balance between granularity and interpretability of the results.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BD78B-5944-2815-DCBB-83D69C0B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08"/>
          <a:stretch>
            <a:fillRect/>
          </a:stretch>
        </p:blipFill>
        <p:spPr>
          <a:xfrm>
            <a:off x="9227127" y="2354827"/>
            <a:ext cx="2840182" cy="3945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E4BA9-5B79-2E51-7B99-104BAEF46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975" y="2367595"/>
            <a:ext cx="3506752" cy="3923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E2643-9608-F999-86A6-7CC5030B2E77}"/>
              </a:ext>
            </a:extLst>
          </p:cNvPr>
          <p:cNvSpPr txBox="1"/>
          <p:nvPr/>
        </p:nvSpPr>
        <p:spPr>
          <a:xfrm>
            <a:off x="6428763" y="217654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Res=0.8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E55A0-4F80-E754-823A-3291E545A876}"/>
              </a:ext>
            </a:extLst>
          </p:cNvPr>
          <p:cNvSpPr txBox="1"/>
          <p:nvPr/>
        </p:nvSpPr>
        <p:spPr>
          <a:xfrm>
            <a:off x="9057260" y="217016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Res=2</a:t>
            </a:r>
          </a:p>
        </p:txBody>
      </p:sp>
    </p:spTree>
    <p:extLst>
      <p:ext uri="{BB962C8B-B14F-4D97-AF65-F5344CB8AC3E}">
        <p14:creationId xmlns:p14="http://schemas.microsoft.com/office/powerpoint/2010/main" val="861045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AEFFC-8C77-D26B-94D6-1826FE82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0DD4-B9B4-7A56-9CA7-A56A01DA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UMAP (Uniform Manifold Approximation and Projection)</a:t>
            </a:r>
            <a:endParaRPr lang="en-US"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BEC8D15A-E327-A5E0-51D9-683B2F43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1147" y="1934300"/>
            <a:ext cx="5590853" cy="41339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D7163E-4890-F3ED-A13A-35FC6B9D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60426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UMAP</a:t>
            </a:r>
            <a:r>
              <a:rPr lang="en-US" dirty="0"/>
              <a:t> is a dimensionality reduction technique that projects high-dimensional data into a lower-dimensional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bin is shown as a point, allowing us to detect substructures or transitions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1622252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3051-E3F6-1CFA-FB3A-B7FE1E14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Visualization with distortion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46595C-FBE5-20B9-6EAA-904F5B51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9395"/>
            <a:ext cx="12192000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7104B7-26C0-0320-4581-2AED7DBB9EEC}"/>
              </a:ext>
            </a:extLst>
          </p:cNvPr>
          <p:cNvSpPr txBox="1"/>
          <p:nvPr/>
        </p:nvSpPr>
        <p:spPr>
          <a:xfrm>
            <a:off x="0" y="625783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02020"/>
                </a:solidFill>
                <a:effectLst/>
                <a:latin typeface="Helvetica" pitchFamily="2" charset="0"/>
              </a:rPr>
              <a:t>Lause J, Berens P, Kobak D (2024) The art of seeing the elephant in the room: 2D embeddings of single-cell data do make sense. PLOS Computational Biology 20(10): e1012403. </a:t>
            </a:r>
            <a:r>
              <a:rPr lang="en-US" b="0" i="0" u="sng" dirty="0">
                <a:solidFill>
                  <a:srgbClr val="1B73C5"/>
                </a:solidFill>
                <a:effectLst/>
                <a:latin typeface="Helvetica" pitchFamily="2" charset="0"/>
                <a:hlinkClick r:id="rId4"/>
              </a:rPr>
              <a:t>https://doi.org/10.1371/journal.pcbi.1012403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71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3A49-6976-EE40-0165-3F2B78BC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Cluster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6FBDE-EBCB-96C6-14D7-12BA34B45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cell-type corresponds to each</a:t>
            </a:r>
          </a:p>
          <a:p>
            <a:pPr marL="0" indent="0">
              <a:buNone/>
            </a:pPr>
            <a:r>
              <a:rPr lang="en-US" dirty="0"/>
              <a:t>cluster?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Calculate signature markers</a:t>
            </a:r>
          </a:p>
          <a:p>
            <a:pPr marL="0" indent="0">
              <a:buNone/>
            </a:pPr>
            <a:r>
              <a:rPr lang="en-US" dirty="0"/>
              <a:t>- (Package-based cell annotation)</a:t>
            </a:r>
          </a:p>
          <a:p>
            <a:pPr>
              <a:buFontTx/>
              <a:buChar char="-"/>
            </a:pPr>
            <a:r>
              <a:rPr lang="en-GB" dirty="0"/>
              <a:t>Literature or </a:t>
            </a:r>
            <a:r>
              <a:rPr lang="en-GB" i="1" dirty="0"/>
              <a:t>in-house</a:t>
            </a:r>
            <a:r>
              <a:rPr lang="en-US" dirty="0"/>
              <a:t> markers for cell annotation</a:t>
            </a:r>
          </a:p>
          <a:p>
            <a:pPr>
              <a:buFontTx/>
              <a:buChar char="-"/>
            </a:pPr>
            <a:r>
              <a:rPr lang="en-US" dirty="0"/>
              <a:t>Reference mapping (single cell deconvolution)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2BDCC-A849-AAA8-CC42-226CA25B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69" y="170512"/>
            <a:ext cx="4518135" cy="32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76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6BBF9-9315-6E19-6688-635D1472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Cluster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5AEB-534F-21D7-88EB-A971C6F4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Signature markers per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441D8-6D82-4F68-00C3-E311D6DB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9327"/>
            <a:ext cx="8236527" cy="53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1060-2285-0288-55A8-43192303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Theoretical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24B6-CA2E-B292-AF2A-C8839C12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dirty="0"/>
              <a:t>Concepts of spatial RNA-</a:t>
            </a:r>
            <a:r>
              <a:rPr lang="en-GB" dirty="0" err="1"/>
              <a:t>seq</a:t>
            </a:r>
            <a:r>
              <a:rPr lang="en-GB" dirty="0"/>
              <a:t> technology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GB" dirty="0"/>
              <a:t> Workflow of spatial transcriptomics processing</a:t>
            </a:r>
          </a:p>
          <a:p>
            <a:pPr>
              <a:lnSpc>
                <a:spcPct val="100000"/>
              </a:lnSpc>
            </a:pPr>
            <a:r>
              <a:rPr lang="en-GB" dirty="0"/>
              <a:t>Spatial insights in science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GB" dirty="0"/>
              <a:t>Limitations of the technology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5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2988C-A834-D67A-8A36-0CDEEAAC8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92041-103F-2AD8-4692-BDC306971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03637" cy="4533261"/>
          </a:xfrm>
        </p:spPr>
        <p:txBody>
          <a:bodyPr>
            <a:normAutofit/>
          </a:bodyPr>
          <a:lstStyle/>
          <a:p>
            <a:r>
              <a:rPr lang="en-GB" dirty="0"/>
              <a:t>Reference based method</a:t>
            </a:r>
          </a:p>
          <a:p>
            <a:pPr marL="914400" lvl="1" indent="-457200">
              <a:buAutoNum type="arabicPeriod"/>
            </a:pPr>
            <a:endParaRPr lang="en-GB" dirty="0"/>
          </a:p>
          <a:p>
            <a:pPr lvl="1">
              <a:buFontTx/>
              <a:buChar char="-"/>
            </a:pPr>
            <a:r>
              <a:rPr lang="en-GB" dirty="0"/>
              <a:t>Choose a reference available in literature or in-house.</a:t>
            </a:r>
          </a:p>
          <a:p>
            <a:pPr lvl="1">
              <a:buFontTx/>
              <a:buChar char="-"/>
            </a:pPr>
            <a:r>
              <a:rPr lang="en-GB" dirty="0"/>
              <a:t>Use the annotated cells to do cell deconvolution of your spatial dataset</a:t>
            </a:r>
          </a:p>
          <a:p>
            <a:pPr lvl="1">
              <a:buFontTx/>
              <a:buChar char="-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Advantages: </a:t>
            </a:r>
          </a:p>
          <a:p>
            <a:pPr lvl="1">
              <a:buFontTx/>
              <a:buChar char="-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Disadvantages: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AA201-FEE0-AFEA-4034-54B90BFB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50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B12902-B55B-3E6D-93B9-F5584922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5. Reference cell annotation</a:t>
            </a:r>
          </a:p>
        </p:txBody>
      </p:sp>
    </p:spTree>
    <p:extLst>
      <p:ext uri="{BB962C8B-B14F-4D97-AF65-F5344CB8AC3E}">
        <p14:creationId xmlns:p14="http://schemas.microsoft.com/office/powerpoint/2010/main" val="3535329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3123C-F78B-E0CE-8BBF-F86C0FE81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87CC8D-9721-C958-1072-E05FF047F485}"/>
              </a:ext>
            </a:extLst>
          </p:cNvPr>
          <p:cNvSpPr txBox="1">
            <a:spLocks/>
          </p:cNvSpPr>
          <p:nvPr/>
        </p:nvSpPr>
        <p:spPr>
          <a:xfrm>
            <a:off x="395420" y="378343"/>
            <a:ext cx="9723647" cy="756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Reference based annotation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1E1410-C943-B47D-0BFF-8A512FA631EB}"/>
              </a:ext>
            </a:extLst>
          </p:cNvPr>
          <p:cNvGraphicFramePr>
            <a:graphicFrameLocks noGrp="1"/>
          </p:cNvGraphicFramePr>
          <p:nvPr/>
        </p:nvGraphicFramePr>
        <p:xfrm>
          <a:off x="9234268" y="4401603"/>
          <a:ext cx="1303959" cy="192405"/>
        </p:xfrm>
        <a:graphic>
          <a:graphicData uri="http://schemas.openxmlformats.org/drawingml/2006/table">
            <a:tbl>
              <a:tblPr/>
              <a:tblGrid>
                <a:gridCol w="1303959">
                  <a:extLst>
                    <a:ext uri="{9D8B030D-6E8A-4147-A177-3AD203B41FA5}">
                      <a16:colId xmlns:a16="http://schemas.microsoft.com/office/drawing/2014/main" val="4030871307"/>
                    </a:ext>
                  </a:extLst>
                </a:gridCol>
              </a:tblGrid>
              <a:tr h="61764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05455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3C23D-46DA-1E37-8039-66B8D22F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51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8D03F-07C7-3FD9-C403-BCCCDBFC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20" y="1189814"/>
            <a:ext cx="11715016" cy="44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81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B7031-0E17-FED5-7CFE-B1584149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5903-FBE1-53B4-ECFA-77E5B9D4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5. Literature or </a:t>
            </a:r>
            <a:r>
              <a:rPr lang="en-GB" b="1" i="1" dirty="0"/>
              <a:t>in-house</a:t>
            </a:r>
            <a:r>
              <a:rPr lang="en-GB" b="1" dirty="0"/>
              <a:t>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5A8E9-44C8-2E94-BDD9-E382AFD2E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03637" cy="4533261"/>
          </a:xfrm>
        </p:spPr>
        <p:txBody>
          <a:bodyPr>
            <a:normAutofit/>
          </a:bodyPr>
          <a:lstStyle/>
          <a:p>
            <a:pPr marL="914400" lvl="1" indent="-457200">
              <a:buAutoNum type="arabicPeriod"/>
            </a:pPr>
            <a:endParaRPr lang="en-GB" dirty="0"/>
          </a:p>
          <a:p>
            <a:pPr lvl="1">
              <a:buFontTx/>
              <a:buChar char="-"/>
            </a:pPr>
            <a:r>
              <a:rPr lang="en-GB" dirty="0"/>
              <a:t>Scientists have been using cell expression to identify cells for decades.</a:t>
            </a:r>
          </a:p>
          <a:p>
            <a:pPr lvl="1">
              <a:buFontTx/>
              <a:buChar char="-"/>
            </a:pPr>
            <a:r>
              <a:rPr lang="en-GB" dirty="0"/>
              <a:t>Use (e.g. flow cytometry) markers to identify your cells based on cluster expression.</a:t>
            </a:r>
          </a:p>
          <a:p>
            <a:pPr lvl="1">
              <a:buFontTx/>
              <a:buChar char="-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Advantages: </a:t>
            </a:r>
          </a:p>
          <a:p>
            <a:pPr lvl="1">
              <a:buFontTx/>
              <a:buChar char="-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Disadvantages: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2FA4F-14AA-7759-AE2E-2569270E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73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D966-1083-F5AF-40F4-28955D23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70EFBF-5397-F945-6793-8F2BF4481A72}"/>
              </a:ext>
            </a:extLst>
          </p:cNvPr>
          <p:cNvSpPr txBox="1">
            <a:spLocks/>
          </p:cNvSpPr>
          <p:nvPr/>
        </p:nvSpPr>
        <p:spPr>
          <a:xfrm>
            <a:off x="201881" y="378343"/>
            <a:ext cx="12073246" cy="756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Cluster based annotation (in-house/literature knowledge)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F806A-C3EB-68E2-F822-EABED0599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53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695A0F-9942-17B7-B908-0E50834A0187}"/>
              </a:ext>
            </a:extLst>
          </p:cNvPr>
          <p:cNvSpPr txBox="1">
            <a:spLocks/>
          </p:cNvSpPr>
          <p:nvPr/>
        </p:nvSpPr>
        <p:spPr>
          <a:xfrm>
            <a:off x="6238504" y="4071999"/>
            <a:ext cx="3808021" cy="24669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1: Immune cells</a:t>
            </a:r>
          </a:p>
          <a:p>
            <a:pPr marL="0" indent="0">
              <a:buNone/>
            </a:pPr>
            <a:r>
              <a:rPr lang="en-GB" sz="2000" dirty="0"/>
              <a:t>2: Stromal</a:t>
            </a:r>
          </a:p>
          <a:p>
            <a:pPr marL="0" indent="0">
              <a:buNone/>
            </a:pPr>
            <a:r>
              <a:rPr lang="en-GB" sz="2000" dirty="0"/>
              <a:t>...</a:t>
            </a:r>
          </a:p>
          <a:p>
            <a:pPr marL="0" indent="0">
              <a:buNone/>
            </a:pPr>
            <a:r>
              <a:rPr lang="en-GB" sz="2000" dirty="0"/>
              <a:t>20: Mast cells</a:t>
            </a:r>
          </a:p>
          <a:p>
            <a:pPr marL="0" indent="0">
              <a:buNone/>
            </a:pPr>
            <a:r>
              <a:rPr lang="en-GB" sz="2000" dirty="0"/>
              <a:t>21: Stromal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2B0F4-1422-CF52-F02F-0CF2E33E7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1" y="1036205"/>
            <a:ext cx="5339937" cy="5558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9A3CB6-2E05-7F58-E273-4F1E30622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367" y="0"/>
            <a:ext cx="3506752" cy="392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50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0D8FA-FEC1-3F34-D41F-7BD14AA9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0968FA-751F-259B-C32B-54883A078C77}"/>
              </a:ext>
            </a:extLst>
          </p:cNvPr>
          <p:cNvSpPr txBox="1">
            <a:spLocks/>
          </p:cNvSpPr>
          <p:nvPr/>
        </p:nvSpPr>
        <p:spPr>
          <a:xfrm>
            <a:off x="395420" y="378343"/>
            <a:ext cx="9723647" cy="756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In-house based annotation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F5E245-E683-7686-5766-03B049E02789}"/>
              </a:ext>
            </a:extLst>
          </p:cNvPr>
          <p:cNvGraphicFramePr>
            <a:graphicFrameLocks noGrp="1"/>
          </p:cNvGraphicFramePr>
          <p:nvPr/>
        </p:nvGraphicFramePr>
        <p:xfrm>
          <a:off x="9234268" y="4401603"/>
          <a:ext cx="1303959" cy="192405"/>
        </p:xfrm>
        <a:graphic>
          <a:graphicData uri="http://schemas.openxmlformats.org/drawingml/2006/table">
            <a:tbl>
              <a:tblPr/>
              <a:tblGrid>
                <a:gridCol w="1303959">
                  <a:extLst>
                    <a:ext uri="{9D8B030D-6E8A-4147-A177-3AD203B41FA5}">
                      <a16:colId xmlns:a16="http://schemas.microsoft.com/office/drawing/2014/main" val="4030871307"/>
                    </a:ext>
                  </a:extLst>
                </a:gridCol>
              </a:tblGrid>
              <a:tr h="61764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05455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24BF7-650B-8420-764E-8E286B89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54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24CB7-9FB7-9B8D-EB32-AAF57A88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9" y="1361697"/>
            <a:ext cx="11513242" cy="44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F7CF-8A6C-2260-9197-7105865A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GB" sz="6000" dirty="0"/>
              <a:t>What we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DFEA0-B824-54DA-D40C-37F03665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40DA19-5A50-8048-AC33-E182A29B0F6A}" type="slidenum">
              <a:rPr lang="en-GB" smtClean="0"/>
              <a:pPr>
                <a:spcAft>
                  <a:spcPts val="600"/>
                </a:spcAft>
              </a:pPr>
              <a:t>55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7745375-B9FA-0736-4D53-5475A2BED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7562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678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FC1A-0123-6F45-8DAF-05A16CB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5DFE1-3DDD-EC4A-9E83-9931D9C0B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9" t="21904" r="3795" b="25953"/>
          <a:stretch/>
        </p:blipFill>
        <p:spPr>
          <a:xfrm>
            <a:off x="4310744" y="1195383"/>
            <a:ext cx="3967842" cy="50228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310449-5A5B-BA71-F820-50013F23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829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Where can I get public data?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47500" lnSpcReduction="20000"/>
          </a:bodyPr>
          <a:lstStyle/>
          <a:p>
            <a:pPr marL="0" indent="0">
              <a:buNone/>
              <a:defRPr/>
            </a:pPr>
            <a:r>
              <a:rPr lang="de-DE" dirty="0"/>
              <a:t>Best </a:t>
            </a:r>
            <a:r>
              <a:rPr lang="de-DE" dirty="0" err="1"/>
              <a:t>practices</a:t>
            </a:r>
            <a:r>
              <a:rPr lang="de-DE" dirty="0"/>
              <a:t>:</a:t>
            </a:r>
          </a:p>
          <a:p>
            <a:pPr marL="0" indent="0">
              <a:buNone/>
              <a:defRPr/>
            </a:pPr>
            <a:r>
              <a:rPr lang="de-DE" dirty="0"/>
              <a:t>  - [Single-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practices</a:t>
            </a:r>
            <a:r>
              <a:rPr lang="de-DE" dirty="0"/>
              <a:t>](https://</a:t>
            </a:r>
            <a:r>
              <a:rPr lang="de-DE" dirty="0" err="1"/>
              <a:t>www.sc</a:t>
            </a:r>
            <a:r>
              <a:rPr lang="de-DE" dirty="0"/>
              <a:t>-best-</a:t>
            </a:r>
            <a:r>
              <a:rPr lang="de-DE" dirty="0" err="1"/>
              <a:t>practices.org</a:t>
            </a:r>
            <a:r>
              <a:rPr lang="de-DE" dirty="0"/>
              <a:t>/</a:t>
            </a:r>
            <a:r>
              <a:rPr lang="de-DE" dirty="0" err="1"/>
              <a:t>preamble.html</a:t>
            </a:r>
            <a:r>
              <a:rPr lang="de-DE" dirty="0"/>
              <a:t>)</a:t>
            </a:r>
          </a:p>
          <a:p>
            <a:pPr marL="0" indent="0">
              <a:buNone/>
              <a:defRPr/>
            </a:pPr>
            <a:r>
              <a:rPr lang="de-DE" dirty="0"/>
              <a:t>  - [</a:t>
            </a:r>
            <a:r>
              <a:rPr lang="de-DE" dirty="0" err="1"/>
              <a:t>Orchestrating</a:t>
            </a:r>
            <a:r>
              <a:rPr lang="de-DE" dirty="0"/>
              <a:t> Single-</a:t>
            </a:r>
            <a:r>
              <a:rPr lang="de-DE" dirty="0" err="1"/>
              <a:t>Cell</a:t>
            </a:r>
            <a:r>
              <a:rPr lang="de-DE" dirty="0"/>
              <a:t> Analysis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Bioconductor</a:t>
            </a:r>
            <a:endParaRPr lang="de-DE" dirty="0"/>
          </a:p>
          <a:p>
            <a:pPr marL="0" indent="0">
              <a:buNone/>
              <a:defRPr/>
            </a:pPr>
            <a:r>
              <a:rPr lang="de-DE" dirty="0"/>
              <a:t>](https://</a:t>
            </a:r>
            <a:r>
              <a:rPr lang="de-DE" dirty="0" err="1"/>
              <a:t>bioconductor.org</a:t>
            </a:r>
            <a:r>
              <a:rPr lang="de-DE" dirty="0"/>
              <a:t>/</a:t>
            </a:r>
            <a:r>
              <a:rPr lang="de-DE" dirty="0" err="1"/>
              <a:t>books</a:t>
            </a:r>
            <a:r>
              <a:rPr lang="de-DE" dirty="0"/>
              <a:t>/release/OSCA/)</a:t>
            </a:r>
          </a:p>
          <a:p>
            <a:pPr marL="0" indent="0">
              <a:buNone/>
              <a:defRPr/>
            </a:pPr>
            <a:r>
              <a:rPr lang="de-DE" dirty="0"/>
              <a:t>  - [</a:t>
            </a:r>
            <a:r>
              <a:rPr lang="de-DE" dirty="0" err="1"/>
              <a:t>Orchestrating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Transcriptomics</a:t>
            </a:r>
            <a:r>
              <a:rPr lang="de-DE" dirty="0"/>
              <a:t> Analysis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Bioconductor</a:t>
            </a:r>
            <a:endParaRPr lang="de-DE" dirty="0"/>
          </a:p>
          <a:p>
            <a:pPr marL="0" indent="0">
              <a:buNone/>
              <a:defRPr/>
            </a:pPr>
            <a:r>
              <a:rPr lang="de-DE" dirty="0"/>
              <a:t>](https://</a:t>
            </a:r>
            <a:r>
              <a:rPr lang="de-DE" dirty="0" err="1"/>
              <a:t>lmweber.org</a:t>
            </a:r>
            <a:r>
              <a:rPr lang="de-DE" dirty="0"/>
              <a:t>/OSTA/)</a:t>
            </a:r>
          </a:p>
          <a:p>
            <a:pPr marL="0" indent="0">
              <a:buNone/>
              <a:defRPr/>
            </a:pPr>
            <a:r>
              <a:rPr lang="de-DE" dirty="0"/>
              <a:t>- Seurat:</a:t>
            </a:r>
          </a:p>
          <a:p>
            <a:pPr marL="0" indent="0">
              <a:buNone/>
              <a:defRPr/>
            </a:pPr>
            <a:r>
              <a:rPr lang="de-DE" dirty="0"/>
              <a:t>  - [Essential </a:t>
            </a:r>
            <a:r>
              <a:rPr lang="de-DE" dirty="0" err="1"/>
              <a:t>commands</a:t>
            </a:r>
            <a:r>
              <a:rPr lang="de-DE" dirty="0"/>
              <a:t>](https://</a:t>
            </a:r>
            <a:r>
              <a:rPr lang="de-DE" dirty="0" err="1"/>
              <a:t>satijalab.org</a:t>
            </a:r>
            <a:r>
              <a:rPr lang="de-DE" dirty="0"/>
              <a:t>/</a:t>
            </a:r>
            <a:r>
              <a:rPr lang="de-DE" dirty="0" err="1"/>
              <a:t>seurat</a:t>
            </a:r>
            <a:r>
              <a:rPr lang="de-DE" dirty="0"/>
              <a:t>/</a:t>
            </a:r>
            <a:r>
              <a:rPr lang="de-DE" dirty="0" err="1"/>
              <a:t>articles</a:t>
            </a:r>
            <a:r>
              <a:rPr lang="de-DE" dirty="0"/>
              <a:t>/</a:t>
            </a:r>
            <a:r>
              <a:rPr lang="de-DE" dirty="0" err="1"/>
              <a:t>essential_commands</a:t>
            </a:r>
            <a:r>
              <a:rPr lang="de-DE" dirty="0"/>
              <a:t>)</a:t>
            </a:r>
          </a:p>
          <a:p>
            <a:pPr marL="0" indent="0">
              <a:buNone/>
              <a:defRPr/>
            </a:pPr>
            <a:r>
              <a:rPr lang="de-DE" dirty="0"/>
              <a:t>  - [Basic Single-</a:t>
            </a:r>
            <a:r>
              <a:rPr lang="de-DE" dirty="0" err="1"/>
              <a:t>cell</a:t>
            </a:r>
            <a:r>
              <a:rPr lang="de-DE" dirty="0"/>
              <a:t> Analysis Vignette](https://</a:t>
            </a:r>
            <a:r>
              <a:rPr lang="de-DE" dirty="0" err="1"/>
              <a:t>satijalab.org</a:t>
            </a:r>
            <a:r>
              <a:rPr lang="de-DE" dirty="0"/>
              <a:t>/</a:t>
            </a:r>
            <a:r>
              <a:rPr lang="de-DE" dirty="0" err="1"/>
              <a:t>seurat</a:t>
            </a:r>
            <a:r>
              <a:rPr lang="de-DE" dirty="0"/>
              <a:t>/</a:t>
            </a:r>
            <a:r>
              <a:rPr lang="de-DE" dirty="0" err="1"/>
              <a:t>articles</a:t>
            </a:r>
            <a:r>
              <a:rPr lang="de-DE" dirty="0"/>
              <a:t>/pbmc3k_tutorial)</a:t>
            </a:r>
          </a:p>
          <a:p>
            <a:pPr marL="0" indent="0">
              <a:buNone/>
              <a:defRPr/>
            </a:pPr>
            <a:r>
              <a:rPr lang="de-DE" dirty="0"/>
              <a:t>  - [Seurat </a:t>
            </a:r>
            <a:r>
              <a:rPr lang="de-DE" dirty="0" err="1"/>
              <a:t>Visium</a:t>
            </a:r>
            <a:r>
              <a:rPr lang="de-DE" dirty="0"/>
              <a:t> Analysis Vignette](https://</a:t>
            </a:r>
            <a:r>
              <a:rPr lang="de-DE" dirty="0" err="1"/>
              <a:t>satijalab.org</a:t>
            </a:r>
            <a:r>
              <a:rPr lang="de-DE" dirty="0"/>
              <a:t>/</a:t>
            </a:r>
            <a:r>
              <a:rPr lang="de-DE" dirty="0" err="1"/>
              <a:t>seurat</a:t>
            </a:r>
            <a:r>
              <a:rPr lang="de-DE" dirty="0"/>
              <a:t>/</a:t>
            </a:r>
            <a:r>
              <a:rPr lang="de-DE" dirty="0" err="1"/>
              <a:t>articles</a:t>
            </a:r>
            <a:r>
              <a:rPr lang="de-DE" dirty="0"/>
              <a:t>/</a:t>
            </a:r>
            <a:r>
              <a:rPr lang="de-DE" dirty="0" err="1"/>
              <a:t>spatial_vignette</a:t>
            </a:r>
            <a:r>
              <a:rPr lang="de-DE" dirty="0"/>
              <a:t>)</a:t>
            </a:r>
          </a:p>
          <a:p>
            <a:pPr marL="0" indent="0">
              <a:buNone/>
              <a:defRPr/>
            </a:pPr>
            <a:r>
              <a:rPr lang="de-DE" dirty="0"/>
              <a:t>  - [Seurat </a:t>
            </a:r>
            <a:r>
              <a:rPr lang="de-DE" dirty="0" err="1"/>
              <a:t>Visium</a:t>
            </a:r>
            <a:r>
              <a:rPr lang="de-DE" dirty="0"/>
              <a:t> HD Analysis Vignette](https://</a:t>
            </a:r>
            <a:r>
              <a:rPr lang="de-DE" dirty="0" err="1"/>
              <a:t>satijalab.org</a:t>
            </a:r>
            <a:r>
              <a:rPr lang="de-DE" dirty="0"/>
              <a:t>/</a:t>
            </a:r>
            <a:r>
              <a:rPr lang="de-DE" dirty="0" err="1"/>
              <a:t>seurat</a:t>
            </a:r>
            <a:r>
              <a:rPr lang="de-DE" dirty="0"/>
              <a:t>/</a:t>
            </a:r>
            <a:r>
              <a:rPr lang="de-DE" dirty="0" err="1"/>
              <a:t>articles</a:t>
            </a:r>
            <a:r>
              <a:rPr lang="de-DE" dirty="0"/>
              <a:t>/</a:t>
            </a:r>
            <a:r>
              <a:rPr lang="de-DE" dirty="0" err="1"/>
              <a:t>visiumhd_analysis_vignette</a:t>
            </a:r>
            <a:r>
              <a:rPr lang="de-DE" dirty="0"/>
              <a:t>)</a:t>
            </a:r>
          </a:p>
          <a:p>
            <a:pPr marL="0" indent="0">
              <a:buNone/>
              <a:defRPr/>
            </a:pPr>
            <a:r>
              <a:rPr lang="de-DE" dirty="0"/>
              <a:t>- Tools:</a:t>
            </a:r>
          </a:p>
          <a:p>
            <a:pPr marL="0" indent="0">
              <a:buNone/>
              <a:defRPr/>
            </a:pPr>
            <a:r>
              <a:rPr lang="de-DE" dirty="0"/>
              <a:t>  - [</a:t>
            </a:r>
            <a:r>
              <a:rPr lang="de-DE" dirty="0" err="1"/>
              <a:t>Spaceranger</a:t>
            </a:r>
            <a:r>
              <a:rPr lang="de-DE" dirty="0"/>
              <a:t>](https://www.10xgenomics.com/support/</a:t>
            </a:r>
            <a:r>
              <a:rPr lang="de-DE" dirty="0" err="1"/>
              <a:t>software</a:t>
            </a:r>
            <a:r>
              <a:rPr lang="de-DE" dirty="0"/>
              <a:t>/</a:t>
            </a:r>
            <a:r>
              <a:rPr lang="de-DE" dirty="0" err="1"/>
              <a:t>space-ranger</a:t>
            </a:r>
            <a:r>
              <a:rPr lang="de-DE" dirty="0"/>
              <a:t>/</a:t>
            </a:r>
            <a:r>
              <a:rPr lang="de-DE" dirty="0" err="1"/>
              <a:t>latest</a:t>
            </a:r>
            <a:r>
              <a:rPr lang="de-DE" dirty="0"/>
              <a:t>)</a:t>
            </a:r>
          </a:p>
          <a:p>
            <a:pPr marL="0" indent="0">
              <a:buNone/>
              <a:defRPr/>
            </a:pPr>
            <a:r>
              <a:rPr lang="de-DE" dirty="0"/>
              <a:t>  - [</a:t>
            </a:r>
            <a:r>
              <a:rPr lang="de-DE" dirty="0" err="1"/>
              <a:t>Loupe</a:t>
            </a:r>
            <a:r>
              <a:rPr lang="de-DE" dirty="0"/>
              <a:t> Browser](https://www.10xgenomics.com/support/</a:t>
            </a:r>
            <a:r>
              <a:rPr lang="de-DE" dirty="0" err="1"/>
              <a:t>software</a:t>
            </a:r>
            <a:r>
              <a:rPr lang="de-DE" dirty="0"/>
              <a:t>/</a:t>
            </a:r>
            <a:r>
              <a:rPr lang="de-DE" dirty="0" err="1"/>
              <a:t>loupe</a:t>
            </a:r>
            <a:r>
              <a:rPr lang="de-DE" dirty="0"/>
              <a:t>-browser/</a:t>
            </a:r>
            <a:r>
              <a:rPr lang="de-DE" dirty="0" err="1"/>
              <a:t>latest</a:t>
            </a:r>
            <a:r>
              <a:rPr lang="de-DE" dirty="0"/>
              <a:t>)</a:t>
            </a:r>
          </a:p>
          <a:p>
            <a:pPr marL="0" indent="0">
              <a:buNone/>
              <a:defRPr/>
            </a:pPr>
            <a:r>
              <a:rPr lang="de-DE" dirty="0"/>
              <a:t>  - [</a:t>
            </a:r>
            <a:r>
              <a:rPr lang="de-DE" dirty="0" err="1"/>
              <a:t>Spotsweeper</a:t>
            </a:r>
            <a:r>
              <a:rPr lang="de-DE" dirty="0"/>
              <a:t>](https://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MicTott</a:t>
            </a:r>
            <a:r>
              <a:rPr lang="de-DE" dirty="0"/>
              <a:t>/</a:t>
            </a:r>
            <a:r>
              <a:rPr lang="de-DE" dirty="0" err="1"/>
              <a:t>SpotSweeper</a:t>
            </a:r>
            <a:r>
              <a:rPr lang="de-DE" dirty="0"/>
              <a:t>)</a:t>
            </a:r>
          </a:p>
          <a:p>
            <a:pPr marL="0" indent="0">
              <a:buNone/>
              <a:defRPr/>
            </a:pPr>
            <a:r>
              <a:rPr lang="de-DE" dirty="0"/>
              <a:t>  - [</a:t>
            </a:r>
            <a:r>
              <a:rPr lang="de-DE" dirty="0" err="1"/>
              <a:t>banksy</a:t>
            </a:r>
            <a:r>
              <a:rPr lang="de-DE" dirty="0"/>
              <a:t>](https://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prabhakarlab</a:t>
            </a:r>
            <a:r>
              <a:rPr lang="de-DE" dirty="0"/>
              <a:t>/Banksy)….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9489283" y="4437735"/>
            <a:ext cx="17240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489283" y="3809884"/>
            <a:ext cx="2700563" cy="60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9489283" y="4971135"/>
            <a:ext cx="1886630" cy="5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9489283" y="2148114"/>
            <a:ext cx="14001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9489283" y="3121932"/>
            <a:ext cx="15525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9489283" y="1807016"/>
            <a:ext cx="2519475" cy="34109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09872D5-7540-9090-FCA7-50223728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0E1553-D4BE-8743-86B4-612E75C5782E}" type="slidenum">
              <a:rPr lang="en-GB" smtClean="0"/>
              <a:t>57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4466-A87B-C377-4C98-6E1306D2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B2F2-36B5-F8C2-91B5-E0D7CBBE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7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24797-6C86-71AD-D1DB-434F6C16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5BBB-2183-C3A1-E3C6-B7078BDD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F0389-3D83-20E4-DAF7-1EC37070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3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54DD-F24E-814F-E2F6-5D8A7DCF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Space ranger workflow (image)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2FD15D-DC52-FF90-7D30-1F67A1F88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963076"/>
              </p:ext>
            </p:extLst>
          </p:nvPr>
        </p:nvGraphicFramePr>
        <p:xfrm>
          <a:off x="592282" y="1326355"/>
          <a:ext cx="11007436" cy="4765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8A2B193-1DB6-1744-C7EC-3714BA2C2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190" y="0"/>
            <a:ext cx="2824810" cy="26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BB4D-D44A-3DC0-B771-1897F47B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Space ranger workflow (reads)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6D64DA-D25A-A5CB-6F83-4DB901D2B8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73062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92F59-5675-62FA-1AC0-9B68D529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DA19-5A50-8048-AC33-E182A29B0F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011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2846</TotalTime>
  <Words>2776</Words>
  <Application>Microsoft Macintosh PowerPoint</Application>
  <PresentationFormat>Widescreen</PresentationFormat>
  <Paragraphs>499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Aptos</vt:lpstr>
      <vt:lpstr>Arial</vt:lpstr>
      <vt:lpstr>Calibri</vt:lpstr>
      <vt:lpstr>Helvetica</vt:lpstr>
      <vt:lpstr>Office Theme</vt:lpstr>
      <vt:lpstr>KLS Summer School Spatial transcriptomics 101</vt:lpstr>
      <vt:lpstr>Hands-on workshop</vt:lpstr>
      <vt:lpstr>Schedule day 2: 16th September </vt:lpstr>
      <vt:lpstr>Hands-on Workshop</vt:lpstr>
      <vt:lpstr>Theoretical introduction</vt:lpstr>
      <vt:lpstr>Spatial technologies</vt:lpstr>
      <vt:lpstr>Spatial workflow</vt:lpstr>
      <vt:lpstr>Space ranger workflow (image)</vt:lpstr>
      <vt:lpstr>Space ranger workflow (reads)</vt:lpstr>
      <vt:lpstr>From reads to count matrix</vt:lpstr>
      <vt:lpstr>From reads to count matrix</vt:lpstr>
      <vt:lpstr>From reads to count matrix</vt:lpstr>
      <vt:lpstr>From matrix to objects</vt:lpstr>
      <vt:lpstr>Spatial transcriptomics analysis</vt:lpstr>
      <vt:lpstr>Multiple cell annotated object(s)</vt:lpstr>
      <vt:lpstr>Biologic insights</vt:lpstr>
      <vt:lpstr>Spatial transcriptomics analysis</vt:lpstr>
      <vt:lpstr>Cell proportion analysis</vt:lpstr>
      <vt:lpstr>PowerPoint Presentation</vt:lpstr>
      <vt:lpstr>Differential expression analysis</vt:lpstr>
      <vt:lpstr>Differentially expressed genes can also be used to inform GO terms enriched throughout timepoints</vt:lpstr>
      <vt:lpstr>Coexpression analysis</vt:lpstr>
      <vt:lpstr>Coexpression modules in cell-types of interest</vt:lpstr>
      <vt:lpstr>Cell-cell communication</vt:lpstr>
      <vt:lpstr>Cell-cell communication using cell-cell contact only</vt:lpstr>
      <vt:lpstr>Limitations of the technology</vt:lpstr>
      <vt:lpstr>Limitations of the technology</vt:lpstr>
      <vt:lpstr>Workshop: spatial transcriptomics 101</vt:lpstr>
      <vt:lpstr>Step 1: Setting up your R environment </vt:lpstr>
      <vt:lpstr>1. Loading the dataset</vt:lpstr>
      <vt:lpstr>1. Loading the dataset</vt:lpstr>
      <vt:lpstr>1. Loading the dataset</vt:lpstr>
      <vt:lpstr>2. Quality control</vt:lpstr>
      <vt:lpstr>2. Quality control</vt:lpstr>
      <vt:lpstr>2. Quality control</vt:lpstr>
      <vt:lpstr>3. Processing pipeline</vt:lpstr>
      <vt:lpstr>3. Processing pipeline</vt:lpstr>
      <vt:lpstr>3. Processing pipeline</vt:lpstr>
      <vt:lpstr>3. Processing pipeline</vt:lpstr>
      <vt:lpstr>3. Processing pipeline</vt:lpstr>
      <vt:lpstr>3. Processing pipeline</vt:lpstr>
      <vt:lpstr>Dimensionality reduction with PCA</vt:lpstr>
      <vt:lpstr>4. Clustering and visualization</vt:lpstr>
      <vt:lpstr>4. Clustering</vt:lpstr>
      <vt:lpstr>4. Clustering resolution</vt:lpstr>
      <vt:lpstr>4. UMAP (Uniform Manifold Approximation and Projection)</vt:lpstr>
      <vt:lpstr>Visualization with distortion</vt:lpstr>
      <vt:lpstr>5. Cluster annotation</vt:lpstr>
      <vt:lpstr>5. Cluster annotation</vt:lpstr>
      <vt:lpstr>5. Reference cell annotation</vt:lpstr>
      <vt:lpstr>PowerPoint Presentation</vt:lpstr>
      <vt:lpstr>5. Literature or in-house markers</vt:lpstr>
      <vt:lpstr>PowerPoint Presentation</vt:lpstr>
      <vt:lpstr>PowerPoint Presentation</vt:lpstr>
      <vt:lpstr>What we learned</vt:lpstr>
      <vt:lpstr>Questions?</vt:lpstr>
      <vt:lpstr>Where can I get public data?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Joana Pimenta Bernardes</dc:creator>
  <cp:lastModifiedBy>Joana Pimenta Bernardes</cp:lastModifiedBy>
  <cp:revision>3</cp:revision>
  <dcterms:created xsi:type="dcterms:W3CDTF">2025-09-08T10:56:57Z</dcterms:created>
  <dcterms:modified xsi:type="dcterms:W3CDTF">2025-09-10T10:29:43Z</dcterms:modified>
</cp:coreProperties>
</file>